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1" r:id="rId5"/>
    <p:sldId id="282" r:id="rId6"/>
    <p:sldId id="263" r:id="rId7"/>
    <p:sldId id="283" r:id="rId8"/>
    <p:sldId id="270" r:id="rId9"/>
    <p:sldId id="273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272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42"/>
    <a:srgbClr val="A80039"/>
    <a:srgbClr val="C44C4C"/>
    <a:srgbClr val="969696"/>
    <a:srgbClr val="00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4193F-E852-DB2E-7492-9D06258EC355}" v="34" dt="2025-10-25T13:33:52.189"/>
    <p1510:client id="{6ACC451A-2D77-12A8-DEC4-35555202C34B}" v="14" dt="2025-10-25T14:57:37.168"/>
    <p1510:client id="{C2ED72AC-17D7-0EC6-A226-287948CA6915}" v="39" dt="2025-10-25T14:22:46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AE6744-50FF-4EAC-B8F6-50FAD023CFA1}" type="datetimeFigureOut">
              <a:rPr lang="fr-FR"/>
              <a:pPr>
                <a:defRPr/>
              </a:pPr>
              <a:t>25/10/2025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B4D2A2-2AC2-47F8-A6A5-A7DD71C9846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371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E4DB1C-F76D-47A0-9DEA-1E750A360BE4}" type="datetimeFigureOut">
              <a:rPr lang="fr-FR"/>
              <a:pPr>
                <a:defRPr/>
              </a:pPr>
              <a:t>25/10/2025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7F7ECF-42F4-4999-8AB5-B9CFFB89422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5253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466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tif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tif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edecine &amp; pharm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3619" y="511175"/>
            <a:ext cx="67183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37" y="5780956"/>
            <a:ext cx="1870438" cy="83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rchit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701" y="515938"/>
            <a:ext cx="669924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192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97" y="5768156"/>
            <a:ext cx="1850028" cy="91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rvices Génér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2257423" y="447674"/>
            <a:ext cx="6743701" cy="1343026"/>
          </a:xfrm>
          <a:prstGeom prst="rect">
            <a:avLst/>
          </a:prstGeom>
          <a:effectLst>
            <a:outerShdw blurRad="1270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endParaRPr lang="fr-BE" sz="36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9" y="517525"/>
            <a:ext cx="6734175" cy="168354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0D07-BA6C-4CE2-85E1-215477AE30B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Van Ceulebroeck Peggy|     Service Nord/ FTI/EII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BD0E-2A43-401C-A51A-07B7D43C3F7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Van Ceulebroeck Peggy|     Service Nord/ FTI/EII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au-dessus, titre et con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9144000" cy="228600"/>
          </a:xfrm>
        </p:spPr>
        <p:txBody>
          <a:bodyPr>
            <a:noAutofit/>
          </a:bodyPr>
          <a:lstStyle>
            <a:lvl1pPr algn="ctr">
              <a:buNone/>
              <a:defRPr sz="1200" cap="sm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66B0-5CBE-4E0A-A5C6-DF540FEFB54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Van Ceulebroeck Peggy|     Service Nord/ FTI/EII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8697-95BF-4A22-A184-226172814C3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Van Ceulebroeck Peggy|     Service Nord/ FTI/EII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2"/>
          </p:nvPr>
        </p:nvSpPr>
        <p:spPr>
          <a:xfrm>
            <a:off x="46672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63867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17E4-4894-4A65-BE9D-81D8AD4FAD7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Van Ceulebroeck Peggy|     Service Nord/ FTI/EII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A4E3-6D52-4424-9E3B-4890C72A364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Van Ceulebroeck Peggy|     Service Nord/ FTI/EII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434B-834A-4B3C-A6CC-D634FFB8216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Van Ceulebroeck Peggy|     Service Nord/ FTI/EII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E5C0-0B6B-48DC-B68C-BA922E7A4541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Van Ceulebroeck Peggy|     Service Nord/ FTI/EII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5907088"/>
            <a:ext cx="1778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2670" y="519113"/>
            <a:ext cx="668654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8AA1-91CF-48D5-ACEB-1FB0E427801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Van Ceulebroeck Peggy|     Service Nord/ FTI/EII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 en-dess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FFC6-F3D3-44CE-8875-302054ACEC4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Van Ceulebroeck Peggy|     Service Nord/ FTI/EII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sycho &amp; sciences é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637" y="523875"/>
            <a:ext cx="6667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 descr="UMONS_Fac psy et siences educ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46490" y="5840963"/>
            <a:ext cx="1669774" cy="756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514350"/>
            <a:ext cx="6724650" cy="168116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806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297" y="5748475"/>
            <a:ext cx="1740423" cy="89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25" y="512417"/>
            <a:ext cx="6732394" cy="16830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9" y="5843451"/>
            <a:ext cx="1665030" cy="704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Warocqu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701" y="506413"/>
            <a:ext cx="669924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6" y="5628186"/>
            <a:ext cx="1386942" cy="9250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875" y="515938"/>
            <a:ext cx="66929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991497"/>
            <a:ext cx="1612940" cy="4776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412" y="519113"/>
            <a:ext cx="67183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21531"/>
            <a:ext cx="1446794" cy="8151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98" y="508240"/>
            <a:ext cx="6731452" cy="168286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589" y="5773535"/>
            <a:ext cx="1803667" cy="85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23" cstate="print"/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23" cstate="print"/>
          <a:srcRect l="269" t="20290" r="13968" b="25948"/>
          <a:stretch>
            <a:fillRect/>
          </a:stretch>
        </p:blipFill>
        <p:spPr bwMode="auto">
          <a:xfrm>
            <a:off x="0" y="6780213"/>
            <a:ext cx="91440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228850" y="6581775"/>
            <a:ext cx="640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Van Ceulebroeck Peggy|     Service Nord/ FTI/EII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29650" y="6580188"/>
            <a:ext cx="51435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88E00-F875-4D77-9ED4-63F826220AA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10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lang="fr-BE" sz="4400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 typeface="Arial" charset="0"/>
        <a:buNone/>
        <a:defRPr lang="fr-FR" sz="3200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fr-FR" sz="20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BE" sz="2000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fr-BE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umons.ac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2bejammed.org/2011/12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err="1"/>
              <a:t>Studying</a:t>
            </a:r>
            <a:r>
              <a:rPr lang="fr-FR"/>
              <a:t> </a:t>
            </a:r>
            <a:r>
              <a:rPr lang="fr-FR" err="1"/>
              <a:t>interpretation</a:t>
            </a:r>
            <a:r>
              <a:rPr lang="fr-FR"/>
              <a:t> in Mons</a:t>
            </a:r>
            <a:endParaRPr/>
          </a:p>
        </p:txBody>
      </p:sp>
      <p:sp>
        <p:nvSpPr>
          <p:cNvPr id="26627" name="Sous-titre 1"/>
          <p:cNvSpPr>
            <a:spLocks noGrp="1"/>
          </p:cNvSpPr>
          <p:nvPr>
            <p:ph type="subTitle" idx="1"/>
          </p:nvPr>
        </p:nvSpPr>
        <p:spPr bwMode="auto">
          <a:xfrm>
            <a:off x="2181225" y="3686175"/>
            <a:ext cx="6800850" cy="5429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The importance of note-</a:t>
            </a:r>
            <a:r>
              <a:rPr lang="fr-FR" err="1"/>
              <a:t>taking</a:t>
            </a:r>
            <a:endParaRPr/>
          </a:p>
        </p:txBody>
      </p:sp>
      <p:sp>
        <p:nvSpPr>
          <p:cNvPr id="26628" name="Espace réservé du texte 3"/>
          <p:cNvSpPr>
            <a:spLocks noGrp="1"/>
          </p:cNvSpPr>
          <p:nvPr>
            <p:ph type="body" sz="quarter" idx="10"/>
          </p:nvPr>
        </p:nvSpPr>
        <p:spPr bwMode="auto">
          <a:xfrm>
            <a:off x="2181225" y="4819650"/>
            <a:ext cx="6781800" cy="45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>
                <a:hlinkClick r:id="rId3"/>
              </a:rPr>
              <a:t>P</a:t>
            </a:r>
            <a:r>
              <a:rPr>
                <a:hlinkClick r:id="rId3"/>
              </a:rPr>
              <a:t>eggy.vanceulebroeck@umons.ac.be</a:t>
            </a:r>
            <a:r>
              <a:t> </a:t>
            </a:r>
            <a:endParaRPr lang="fr-BE"/>
          </a:p>
        </p:txBody>
      </p:sp>
      <p:sp>
        <p:nvSpPr>
          <p:cNvPr id="26629" name="Espace réservé du texte 4"/>
          <p:cNvSpPr>
            <a:spLocks noGrp="1"/>
          </p:cNvSpPr>
          <p:nvPr>
            <p:ph type="body" sz="quarter" idx="11"/>
          </p:nvPr>
        </p:nvSpPr>
        <p:spPr bwMode="auto">
          <a:xfrm>
            <a:off x="2181225" y="4410075"/>
            <a:ext cx="6791325" cy="4095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Peggy VAN CEULBROECK</a:t>
            </a:r>
          </a:p>
          <a:p>
            <a:endParaRPr lang="fr-BE"/>
          </a:p>
        </p:txBody>
      </p:sp>
      <p:pic>
        <p:nvPicPr>
          <p:cNvPr id="3" name="Image 2" descr="Une image contenant texte, conception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0E8351A3-8F7A-3A29-5DEA-B10B33F1E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288" y="4947099"/>
            <a:ext cx="1691640" cy="1691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DA8A5-252A-D1ED-FEB1-D1B7C9939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Text Placeholder 3">
            <a:extLst>
              <a:ext uri="{FF2B5EF4-FFF2-40B4-BE49-F238E27FC236}">
                <a16:creationId xmlns:a16="http://schemas.microsoft.com/office/drawing/2014/main" id="{C64E5CB8-B355-92A1-9E3B-3F15124C3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>
                <a:latin typeface="Calibri"/>
                <a:ea typeface="Calibri"/>
                <a:cs typeface="Times New Roman"/>
              </a:rPr>
              <a:t>Det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kan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gøre</a:t>
            </a:r>
            <a:r>
              <a:rPr lang="en-US" sz="1800" b="1">
                <a:latin typeface="Calibri"/>
                <a:ea typeface="Calibri"/>
                <a:cs typeface="Times New Roman"/>
              </a:rPr>
              <a:t> dem mere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kreative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og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udadvendte</a:t>
            </a:r>
            <a:r>
              <a:rPr lang="en-US" sz="1800" b="1">
                <a:latin typeface="Calibri"/>
                <a:ea typeface="Calibri"/>
                <a:cs typeface="Times New Roman"/>
              </a:rPr>
              <a:t>, men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også</a:t>
            </a:r>
            <a:r>
              <a:rPr lang="en-US" sz="1800" b="1">
                <a:latin typeface="Calibri"/>
                <a:ea typeface="Calibri"/>
                <a:cs typeface="Times New Roman"/>
              </a:rPr>
              <a:t> give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en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tendens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til</a:t>
            </a:r>
            <a:r>
              <a:rPr lang="en-US" sz="1800" b="1">
                <a:latin typeface="Calibri"/>
                <a:ea typeface="Calibri"/>
                <a:cs typeface="Times New Roman"/>
              </a:rPr>
              <a:t> at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blive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forkælet</a:t>
            </a:r>
            <a:r>
              <a:rPr lang="en-US" sz="1800" b="1">
                <a:latin typeface="Calibri"/>
                <a:ea typeface="Calibri"/>
                <a:cs typeface="Times New Roman"/>
              </a:rPr>
              <a:t>.</a:t>
            </a:r>
            <a:endParaRPr lang="en-US" sz="1800" b="1">
              <a:ea typeface="Calibri"/>
            </a:endParaRPr>
          </a:p>
          <a:p>
            <a:r>
              <a:rPr lang="en-US" sz="1800" b="1" err="1">
                <a:latin typeface="Calibri"/>
                <a:ea typeface="Calibri"/>
                <a:cs typeface="Times New Roman"/>
              </a:rPr>
              <a:t>Midterbarnet</a:t>
            </a:r>
            <a:r>
              <a:rPr lang="en-US" sz="1800" b="1">
                <a:latin typeface="Calibri"/>
                <a:ea typeface="Calibri"/>
                <a:cs typeface="Times New Roman"/>
              </a:rPr>
              <a:t>,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derimod</a:t>
            </a:r>
            <a:r>
              <a:rPr lang="en-US" sz="1800" b="1">
                <a:latin typeface="Calibri"/>
                <a:ea typeface="Calibri"/>
                <a:cs typeface="Times New Roman"/>
              </a:rPr>
              <a:t>,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står</a:t>
            </a:r>
            <a:r>
              <a:rPr lang="en-US" sz="1800" b="1">
                <a:latin typeface="Calibri"/>
                <a:ea typeface="Calibri"/>
                <a:cs typeface="Times New Roman"/>
              </a:rPr>
              <a:t> tit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en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mellemposition</a:t>
            </a:r>
            <a:r>
              <a:rPr lang="en-US" sz="1800" b="1">
                <a:latin typeface="Calibri"/>
                <a:ea typeface="Calibri"/>
                <a:cs typeface="Times New Roman"/>
              </a:rPr>
              <a:t>. De er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hverken</a:t>
            </a:r>
            <a:r>
              <a:rPr lang="en-US" sz="1800" b="1">
                <a:latin typeface="Calibri"/>
                <a:ea typeface="Calibri"/>
                <a:cs typeface="Times New Roman"/>
              </a:rPr>
              <a:t> de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første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eller</a:t>
            </a:r>
            <a:r>
              <a:rPr lang="en-US" sz="1800" b="1">
                <a:latin typeface="Calibri"/>
                <a:ea typeface="Calibri"/>
                <a:cs typeface="Times New Roman"/>
              </a:rPr>
              <a:t> de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sidste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og</a:t>
            </a:r>
            <a:r>
              <a:rPr lang="en-US" sz="1800" b="1">
                <a:latin typeface="Calibri"/>
                <a:ea typeface="Calibri"/>
                <a:cs typeface="Times New Roman"/>
              </a:rPr>
              <a:t> det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kan</a:t>
            </a:r>
            <a:r>
              <a:rPr lang="en-US" sz="1800" b="1">
                <a:latin typeface="Calibri"/>
                <a:ea typeface="Calibri"/>
                <a:cs typeface="Times New Roman"/>
              </a:rPr>
              <a:t> give dem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en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følelse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af</a:t>
            </a:r>
            <a:r>
              <a:rPr lang="en-US" sz="1800" b="1">
                <a:latin typeface="Calibri"/>
                <a:ea typeface="Calibri"/>
                <a:cs typeface="Times New Roman"/>
              </a:rPr>
              <a:t> at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skulle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kæmpe</a:t>
            </a:r>
            <a:r>
              <a:rPr lang="en-US" sz="1800" b="1">
                <a:latin typeface="Calibri"/>
                <a:ea typeface="Calibri"/>
                <a:cs typeface="Times New Roman"/>
              </a:rPr>
              <a:t> for at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blive</a:t>
            </a:r>
            <a:r>
              <a:rPr lang="en-US" sz="1800" b="1">
                <a:latin typeface="Calibri"/>
                <a:ea typeface="Calibri"/>
                <a:cs typeface="Times New Roman"/>
              </a:rPr>
              <a:t> set. Til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gengæld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udvikler</a:t>
            </a:r>
            <a:r>
              <a:rPr lang="en-US" sz="1800" b="1">
                <a:latin typeface="Calibri"/>
                <a:ea typeface="Calibri"/>
                <a:cs typeface="Times New Roman"/>
              </a:rPr>
              <a:t> mange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midterbørn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stærke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sociale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evner</a:t>
            </a:r>
            <a:r>
              <a:rPr lang="en-US" sz="1800" b="1">
                <a:latin typeface="Calibri"/>
                <a:ea typeface="Calibri"/>
                <a:cs typeface="Times New Roman"/>
              </a:rPr>
              <a:t>,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fordi</a:t>
            </a:r>
            <a:r>
              <a:rPr lang="en-US" sz="1800" b="1">
                <a:latin typeface="Calibri"/>
                <a:ea typeface="Calibri"/>
                <a:cs typeface="Times New Roman"/>
              </a:rPr>
              <a:t> de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lærer</a:t>
            </a:r>
            <a:r>
              <a:rPr lang="en-US" sz="1800" b="1">
                <a:latin typeface="Calibri"/>
                <a:ea typeface="Calibri"/>
                <a:cs typeface="Times New Roman"/>
              </a:rPr>
              <a:t> at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tilpasse</a:t>
            </a:r>
            <a:r>
              <a:rPr lang="en-US" sz="1800" b="1">
                <a:latin typeface="Calibri"/>
                <a:ea typeface="Calibri"/>
                <a:cs typeface="Times New Roman"/>
              </a:rPr>
              <a:t> sig of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finde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deres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egen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vej</a:t>
            </a:r>
            <a:r>
              <a:rPr lang="en-US" sz="1800" b="1">
                <a:latin typeface="Calibri"/>
                <a:ea typeface="Calibri"/>
                <a:cs typeface="Times New Roman"/>
              </a:rPr>
              <a:t>.</a:t>
            </a:r>
          </a:p>
        </p:txBody>
      </p:sp>
      <p:sp>
        <p:nvSpPr>
          <p:cNvPr id="37893" name="Espace réservé du numéro de diapositive 7">
            <a:extLst>
              <a:ext uri="{FF2B5EF4-FFF2-40B4-BE49-F238E27FC236}">
                <a16:creationId xmlns:a16="http://schemas.microsoft.com/office/drawing/2014/main" id="{C8C1F99D-19CD-49FB-E3BD-C789D6A38D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629650" y="6580188"/>
            <a:ext cx="514350" cy="277812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17EC29B5-8963-4D11-B21A-2FF048C9CB9B}" type="slidenum">
              <a:rPr lang="fr-BE"/>
              <a:pPr fontAlgn="base">
                <a:spcBef>
                  <a:spcPct val="0"/>
                </a:spcBef>
                <a:spcAft>
                  <a:spcPts val="600"/>
                </a:spcAft>
              </a:pPr>
              <a:t>10</a:t>
            </a:fld>
            <a:endParaRPr lang="fr-BE"/>
          </a:p>
        </p:txBody>
      </p:sp>
      <p:sp>
        <p:nvSpPr>
          <p:cNvPr id="37894" name="Espace réservé du pied de page 8">
            <a:extLst>
              <a:ext uri="{FF2B5EF4-FFF2-40B4-BE49-F238E27FC236}">
                <a16:creationId xmlns:a16="http://schemas.microsoft.com/office/drawing/2014/main" id="{2AD7F550-9155-D2B4-5ABC-8E2822AD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28850" y="6581775"/>
            <a:ext cx="6400800" cy="276225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fr-BE"/>
              <a:t>Van Ceulebroeck Peggy|     Service Nord/ FTI/EII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963E5D-CA6E-9C91-DFAD-191CC36C0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144" y="273050"/>
            <a:ext cx="4211561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76209-23E4-9B4E-429A-E9A8AD47B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Text Placeholder 3">
            <a:extLst>
              <a:ext uri="{FF2B5EF4-FFF2-40B4-BE49-F238E27FC236}">
                <a16:creationId xmlns:a16="http://schemas.microsoft.com/office/drawing/2014/main" id="{459A3B67-9601-651C-A3C7-7D55E185F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err="1">
                <a:latin typeface="Calibri"/>
                <a:ea typeface="Calibri"/>
                <a:cs typeface="Times New Roman"/>
              </a:rPr>
              <a:t>Samtidig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skal</a:t>
            </a:r>
            <a:r>
              <a:rPr lang="en-US" sz="1800" b="1">
                <a:latin typeface="Calibri"/>
                <a:ea typeface="Calibri"/>
                <a:cs typeface="Times New Roman"/>
              </a:rPr>
              <a:t> vi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huske</a:t>
            </a:r>
            <a:r>
              <a:rPr lang="en-US" sz="1800" b="1">
                <a:latin typeface="Calibri"/>
                <a:ea typeface="Calibri"/>
                <a:cs typeface="Times New Roman"/>
              </a:rPr>
              <a:t>, at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ikke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kun</a:t>
            </a:r>
            <a:r>
              <a:rPr lang="en-US" sz="1800" b="1">
                <a:latin typeface="Calibri"/>
                <a:ea typeface="Calibri"/>
                <a:cs typeface="Times New Roman"/>
              </a:rPr>
              <a:t> er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rækkefølgen</a:t>
            </a:r>
            <a:r>
              <a:rPr lang="en-US" sz="1800" b="1">
                <a:latin typeface="Calibri"/>
                <a:ea typeface="Calibri"/>
                <a:cs typeface="Times New Roman"/>
              </a:rPr>
              <a:t>, der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bestemmer</a:t>
            </a:r>
            <a:r>
              <a:rPr lang="en-US" sz="1800" b="1">
                <a:latin typeface="Calibri"/>
                <a:ea typeface="Calibri"/>
                <a:cs typeface="Times New Roman"/>
              </a:rPr>
              <a:t>.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Forældrenes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opdragelse</a:t>
            </a:r>
            <a:r>
              <a:rPr lang="en-US" sz="1800" b="1">
                <a:latin typeface="Calibri"/>
                <a:ea typeface="Calibri"/>
                <a:cs typeface="Times New Roman"/>
              </a:rPr>
              <a:t>,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familiens</a:t>
            </a:r>
            <a:r>
              <a:rPr lang="en-US" sz="1800" b="1">
                <a:latin typeface="Calibri"/>
                <a:ea typeface="Calibri"/>
                <a:cs typeface="Times New Roman"/>
              </a:rPr>
              <a:t> situation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og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søskendenes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personligheder</a:t>
            </a:r>
            <a:r>
              <a:rPr lang="en-US" sz="1800" b="1">
                <a:latin typeface="Calibri"/>
                <a:ea typeface="Calibri"/>
                <a:cs typeface="Times New Roman"/>
              </a:rPr>
              <a:t> spiller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også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en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stor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rolle</a:t>
            </a:r>
            <a:r>
              <a:rPr lang="en-US" sz="1800" b="1">
                <a:latin typeface="Calibri"/>
                <a:ea typeface="Calibri"/>
                <a:cs typeface="Times New Roman"/>
              </a:rPr>
              <a:t>. To 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ældstebørn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fra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forskellige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familier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kan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udvikle</a:t>
            </a:r>
            <a:r>
              <a:rPr lang="en-US" sz="1800" b="1">
                <a:latin typeface="Calibri"/>
                <a:ea typeface="Calibri"/>
                <a:cs typeface="Times New Roman"/>
              </a:rPr>
              <a:t> sig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vidt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forskelligt</a:t>
            </a:r>
            <a:r>
              <a:rPr lang="en-US" sz="1800" b="1">
                <a:latin typeface="Calibri"/>
                <a:ea typeface="Calibri"/>
                <a:cs typeface="Times New Roman"/>
              </a:rPr>
              <a:t>.</a:t>
            </a:r>
            <a:endParaRPr lang="en-US">
              <a:ea typeface="Calibri" pitchFamily="34" charset="0"/>
            </a:endParaRPr>
          </a:p>
          <a:p>
            <a:endParaRPr lang="en-US" sz="1800" b="1">
              <a:ea typeface="Calibri"/>
            </a:endParaRPr>
          </a:p>
        </p:txBody>
      </p:sp>
      <p:sp>
        <p:nvSpPr>
          <p:cNvPr id="37893" name="Espace réservé du numéro de diapositive 7">
            <a:extLst>
              <a:ext uri="{FF2B5EF4-FFF2-40B4-BE49-F238E27FC236}">
                <a16:creationId xmlns:a16="http://schemas.microsoft.com/office/drawing/2014/main" id="{8DD5AA3D-5778-DC37-18A9-8E64D3D4E1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629650" y="6580188"/>
            <a:ext cx="514350" cy="277812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17EC29B5-8963-4D11-B21A-2FF048C9CB9B}" type="slidenum">
              <a:rPr lang="fr-BE"/>
              <a:pPr fontAlgn="base">
                <a:spcBef>
                  <a:spcPct val="0"/>
                </a:spcBef>
                <a:spcAft>
                  <a:spcPts val="600"/>
                </a:spcAft>
              </a:pPr>
              <a:t>11</a:t>
            </a:fld>
            <a:endParaRPr lang="fr-BE"/>
          </a:p>
        </p:txBody>
      </p:sp>
      <p:sp>
        <p:nvSpPr>
          <p:cNvPr id="37894" name="Espace réservé du pied de page 8">
            <a:extLst>
              <a:ext uri="{FF2B5EF4-FFF2-40B4-BE49-F238E27FC236}">
                <a16:creationId xmlns:a16="http://schemas.microsoft.com/office/drawing/2014/main" id="{822EDE37-A7B6-09DF-B1B7-5781EA56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28850" y="6581775"/>
            <a:ext cx="6400800" cy="276225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fr-BE"/>
              <a:t>Van Ceulebroeck Peggy|     Service Nord/ FTI/EII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E509D0-9DFD-5E41-E83C-95AE004D2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4175" y="273050"/>
            <a:ext cx="3895027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9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4ED0A-A1E1-7044-6B1C-6C9566A42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Text Placeholder 3">
            <a:extLst>
              <a:ext uri="{FF2B5EF4-FFF2-40B4-BE49-F238E27FC236}">
                <a16:creationId xmlns:a16="http://schemas.microsoft.com/office/drawing/2014/main" id="{A53A7D2E-1B24-0654-7365-484C0F947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>
                <a:latin typeface="Calibri"/>
                <a:ea typeface="Calibri"/>
                <a:cs typeface="Times New Roman"/>
              </a:rPr>
              <a:t>Til sidst vile jeg sige. Pladsen blandt søskende er ikke en fælde, en beskrivning men et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udgangspunkt</a:t>
            </a:r>
            <a:r>
              <a:rPr lang="en-US" sz="1800" b="1">
                <a:latin typeface="Calibri"/>
                <a:ea typeface="Calibri"/>
                <a:cs typeface="Times New Roman"/>
              </a:rPr>
              <a:t>. Den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kan</a:t>
            </a:r>
            <a:r>
              <a:rPr lang="en-US" sz="1800" b="1">
                <a:latin typeface="Calibri"/>
                <a:ea typeface="Calibri"/>
                <a:cs typeface="Times New Roman"/>
              </a:rPr>
              <a:t> give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os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styrker</a:t>
            </a:r>
            <a:r>
              <a:rPr lang="en-US" sz="1800" b="1">
                <a:latin typeface="Calibri"/>
                <a:ea typeface="Calibri"/>
                <a:cs typeface="Times New Roman"/>
              </a:rPr>
              <a:t>, men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også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udfordringer</a:t>
            </a:r>
            <a:r>
              <a:rPr lang="en-US" sz="1800" b="1">
                <a:latin typeface="Calibri"/>
                <a:ea typeface="Calibri"/>
                <a:cs typeface="Times New Roman"/>
              </a:rPr>
              <a:t>. Og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måske</a:t>
            </a:r>
            <a:r>
              <a:rPr lang="en-US" sz="1800" b="1">
                <a:latin typeface="Calibri"/>
                <a:ea typeface="Calibri"/>
                <a:cs typeface="Times New Roman"/>
              </a:rPr>
              <a:t> er det netop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samspillet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mellem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søskende</a:t>
            </a:r>
            <a:r>
              <a:rPr lang="en-US" sz="1800" b="1">
                <a:latin typeface="Calibri"/>
                <a:ea typeface="Calibri"/>
                <a:cs typeface="Times New Roman"/>
              </a:rPr>
              <a:t> - at vi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lærer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af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hinandens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forskelligheder</a:t>
            </a:r>
            <a:r>
              <a:rPr lang="en-US" sz="1800" b="1">
                <a:latin typeface="Calibri"/>
                <a:ea typeface="Calibri"/>
                <a:cs typeface="Times New Roman"/>
              </a:rPr>
              <a:t>- der former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os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mest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af</a:t>
            </a:r>
            <a:r>
              <a:rPr lang="en-US" sz="1800" b="1">
                <a:latin typeface="Calibri"/>
                <a:ea typeface="Calibri"/>
                <a:cs typeface="Times New Roman"/>
              </a:rPr>
              <a:t> alt.</a:t>
            </a:r>
            <a:endParaRPr lang="en-US"/>
          </a:p>
          <a:p>
            <a:r>
              <a:rPr lang="en-US" sz="1800" b="1">
                <a:latin typeface="Calibri"/>
                <a:ea typeface="Calibri"/>
                <a:cs typeface="Times New Roman"/>
              </a:rPr>
              <a:t>Tak for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ordet</a:t>
            </a:r>
            <a:r>
              <a:rPr lang="en-US" sz="1800" b="1">
                <a:latin typeface="Calibri"/>
                <a:ea typeface="Calibri"/>
                <a:cs typeface="Times New Roman"/>
              </a:rPr>
              <a:t> </a:t>
            </a:r>
            <a:endParaRPr lang="en-US">
              <a:latin typeface="Calibri"/>
              <a:cs typeface="Times New Roman"/>
            </a:endParaRPr>
          </a:p>
        </p:txBody>
      </p:sp>
      <p:sp>
        <p:nvSpPr>
          <p:cNvPr id="37893" name="Espace réservé du numéro de diapositive 7">
            <a:extLst>
              <a:ext uri="{FF2B5EF4-FFF2-40B4-BE49-F238E27FC236}">
                <a16:creationId xmlns:a16="http://schemas.microsoft.com/office/drawing/2014/main" id="{15B47AD9-F25A-B33A-3F44-C95A8DC88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629650" y="6580188"/>
            <a:ext cx="514350" cy="277812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17EC29B5-8963-4D11-B21A-2FF048C9CB9B}" type="slidenum">
              <a:rPr lang="fr-BE"/>
              <a:pPr fontAlgn="base">
                <a:spcBef>
                  <a:spcPct val="0"/>
                </a:spcBef>
                <a:spcAft>
                  <a:spcPts val="600"/>
                </a:spcAft>
              </a:pPr>
              <a:t>12</a:t>
            </a:fld>
            <a:endParaRPr lang="fr-BE"/>
          </a:p>
        </p:txBody>
      </p:sp>
      <p:sp>
        <p:nvSpPr>
          <p:cNvPr id="37894" name="Espace réservé du pied de page 8">
            <a:extLst>
              <a:ext uri="{FF2B5EF4-FFF2-40B4-BE49-F238E27FC236}">
                <a16:creationId xmlns:a16="http://schemas.microsoft.com/office/drawing/2014/main" id="{26E241D0-0231-EAB2-E808-F4994EA9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28850" y="6581775"/>
            <a:ext cx="6400800" cy="276225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fr-BE"/>
              <a:t>Van Ceulebroeck Peggy|     Service Nord/ FTI/EII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9D31EF-92EA-1F02-29D6-13A88E1BF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8665" y="273050"/>
            <a:ext cx="4670664" cy="62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77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452FC13-A985-8581-AF7A-AC1899A4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C35F2F-247A-EAAB-17C4-0B18B349FC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39" r="1" b="10862"/>
          <a:stretch>
            <a:fillRect/>
          </a:stretch>
        </p:blipFill>
        <p:spPr>
          <a:xfrm>
            <a:off x="1720822" y="1047245"/>
            <a:ext cx="6945747" cy="507891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DFA37-B1C2-1BB1-DB2C-585E987A3C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Thank you</a:t>
            </a:r>
          </a:p>
          <a:p>
            <a:r>
              <a:rPr lang="en-US" err="1"/>
              <a:t>Takk</a:t>
            </a:r>
            <a:endParaRPr lang="en-US"/>
          </a:p>
          <a:p>
            <a:r>
              <a:rPr lang="en-US"/>
              <a:t>Tack</a:t>
            </a:r>
          </a:p>
          <a:p>
            <a:r>
              <a:rPr lang="en-US"/>
              <a:t>Tak</a:t>
            </a:r>
          </a:p>
          <a:p>
            <a:r>
              <a:rPr lang="en-US"/>
              <a:t>Merci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111CC-6E60-09B1-E8A2-B9D4915F75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29650" y="6580188"/>
            <a:ext cx="514350" cy="2778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C0B8AA1-91CF-48D5-ACEB-1FB0E427801C}" type="slidenum">
              <a:rPr lang="fr-BE"/>
              <a:pPr>
                <a:spcAft>
                  <a:spcPts val="600"/>
                </a:spcAft>
                <a:defRPr/>
              </a:pPr>
              <a:t>13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3BA87-E0C3-3BFF-3945-76218FB3DD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228850" y="6581775"/>
            <a:ext cx="6400800" cy="2762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r-BE"/>
              <a:t>Van Ceulebroeck Peggy|     Service Nord/ FTI/EII</a:t>
            </a:r>
          </a:p>
        </p:txBody>
      </p:sp>
    </p:spTree>
    <p:extLst>
      <p:ext uri="{BB962C8B-B14F-4D97-AF65-F5344CB8AC3E}">
        <p14:creationId xmlns:p14="http://schemas.microsoft.com/office/powerpoint/2010/main" val="309397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>
                <a:cs typeface="Times New Roman" pitchFamily="18" charset="0"/>
              </a:rPr>
              <a:t>Interpreting</a:t>
            </a:r>
            <a:r>
              <a:rPr lang="fr-FR">
                <a:cs typeface="Times New Roman" pitchFamily="18" charset="0"/>
              </a:rPr>
              <a:t> </a:t>
            </a:r>
            <a:r>
              <a:rPr lang="fr-FR" err="1">
                <a:cs typeface="Times New Roman" pitchFamily="18" charset="0"/>
              </a:rPr>
              <a:t>from</a:t>
            </a:r>
            <a:r>
              <a:rPr lang="fr-FR">
                <a:cs typeface="Times New Roman" pitchFamily="18" charset="0"/>
              </a:rPr>
              <a:t> one </a:t>
            </a:r>
            <a:r>
              <a:rPr lang="fr-FR" err="1">
                <a:cs typeface="Times New Roman" pitchFamily="18" charset="0"/>
              </a:rPr>
              <a:t>language</a:t>
            </a:r>
            <a:r>
              <a:rPr lang="fr-FR">
                <a:cs typeface="Times New Roman" pitchFamily="18" charset="0"/>
              </a:rPr>
              <a:t> to </a:t>
            </a:r>
            <a:r>
              <a:rPr lang="fr-FR" err="1">
                <a:cs typeface="Times New Roman" pitchFamily="18" charset="0"/>
              </a:rPr>
              <a:t>another</a:t>
            </a:r>
            <a:endParaRPr>
              <a:cs typeface="Times New Roman" pitchFamily="18" charset="0"/>
            </a:endParaRPr>
          </a:p>
        </p:txBody>
      </p:sp>
      <p:sp>
        <p:nvSpPr>
          <p:cNvPr id="3789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428875" y="1600200"/>
            <a:ext cx="6257925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>
                <a:cs typeface="Times New Roman" pitchFamily="18" charset="0"/>
              </a:rPr>
              <a:t>Speeches</a:t>
            </a:r>
          </a:p>
          <a:p>
            <a:pPr lvl="2"/>
            <a:r>
              <a:rPr lang="fr-FR">
                <a:cs typeface="Times New Roman" pitchFamily="18" charset="0"/>
              </a:rPr>
              <a:t> </a:t>
            </a:r>
            <a:r>
              <a:rPr lang="fr-FR" err="1">
                <a:cs typeface="Times New Roman" pitchFamily="18" charset="0"/>
              </a:rPr>
              <a:t>Level</a:t>
            </a:r>
            <a:r>
              <a:rPr lang="fr-FR">
                <a:cs typeface="Times New Roman" pitchFamily="18" charset="0"/>
              </a:rPr>
              <a:t> of </a:t>
            </a:r>
            <a:r>
              <a:rPr lang="fr-FR" err="1">
                <a:cs typeface="Times New Roman" pitchFamily="18" charset="0"/>
              </a:rPr>
              <a:t>difficulty</a:t>
            </a:r>
            <a:endParaRPr lang="fr-FR">
              <a:cs typeface="Times New Roman" pitchFamily="18" charset="0"/>
            </a:endParaRPr>
          </a:p>
          <a:p>
            <a:pPr lvl="2"/>
            <a:r>
              <a:rPr lang="fr-FR" err="1">
                <a:cs typeface="Times New Roman" pitchFamily="18" charset="0"/>
              </a:rPr>
              <a:t>length</a:t>
            </a:r>
            <a:endParaRPr lang="fr-FR">
              <a:cs typeface="Times New Roman" pitchFamily="18" charset="0"/>
            </a:endParaRPr>
          </a:p>
          <a:p>
            <a:pPr lvl="1"/>
            <a:endParaRPr lang="fr-FR">
              <a:cs typeface="Times New Roman" pitchFamily="18" charset="0"/>
            </a:endParaRPr>
          </a:p>
          <a:p>
            <a:pPr lvl="1"/>
            <a:r>
              <a:rPr lang="fr-FR">
                <a:cs typeface="Times New Roman" pitchFamily="18" charset="0"/>
              </a:rPr>
              <a:t>One </a:t>
            </a:r>
            <a:r>
              <a:rPr lang="fr-FR" err="1">
                <a:cs typeface="Times New Roman" pitchFamily="18" charset="0"/>
              </a:rPr>
              <a:t>skill</a:t>
            </a:r>
            <a:r>
              <a:rPr lang="fr-FR">
                <a:cs typeface="Times New Roman" pitchFamily="18" charset="0"/>
              </a:rPr>
              <a:t> at a time</a:t>
            </a:r>
          </a:p>
          <a:p>
            <a:pPr lvl="2"/>
            <a:r>
              <a:rPr lang="fr-FR">
                <a:cs typeface="Times New Roman" pitchFamily="18" charset="0"/>
              </a:rPr>
              <a:t>Resarch on the subject</a:t>
            </a:r>
          </a:p>
          <a:p>
            <a:pPr lvl="2"/>
            <a:r>
              <a:rPr lang="fr-FR" err="1">
                <a:latin typeface="Calibri"/>
                <a:cs typeface="Times New Roman"/>
              </a:rPr>
              <a:t>Listening</a:t>
            </a:r>
            <a:r>
              <a:rPr lang="fr-FR">
                <a:latin typeface="Calibri"/>
                <a:cs typeface="Times New Roman"/>
              </a:rPr>
              <a:t> and </a:t>
            </a:r>
            <a:r>
              <a:rPr lang="fr-FR" err="1">
                <a:latin typeface="Calibri"/>
                <a:cs typeface="Times New Roman"/>
              </a:rPr>
              <a:t>understanding</a:t>
            </a:r>
            <a:endParaRPr lang="fr-FR">
              <a:latin typeface="Calibri"/>
              <a:cs typeface="Times New Roman"/>
            </a:endParaRPr>
          </a:p>
          <a:p>
            <a:pPr lvl="2"/>
            <a:r>
              <a:rPr lang="fr-FR" err="1">
                <a:cs typeface="Times New Roman" pitchFamily="18" charset="0"/>
              </a:rPr>
              <a:t>Summarise</a:t>
            </a:r>
            <a:endParaRPr lang="fr-FR">
              <a:cs typeface="Times New Roman" pitchFamily="18" charset="0"/>
            </a:endParaRPr>
          </a:p>
          <a:p>
            <a:pPr lvl="2"/>
            <a:r>
              <a:rPr lang="fr-FR">
                <a:cs typeface="Times New Roman" pitchFamily="18" charset="0"/>
              </a:rPr>
              <a:t>Note-</a:t>
            </a:r>
            <a:r>
              <a:rPr lang="fr-FR" err="1">
                <a:cs typeface="Times New Roman" pitchFamily="18" charset="0"/>
              </a:rPr>
              <a:t>taking</a:t>
            </a:r>
            <a:endParaRPr lang="fr-FR">
              <a:cs typeface="Times New Roman" pitchFamily="18" charset="0"/>
            </a:endParaRPr>
          </a:p>
          <a:p>
            <a:pPr lvl="2"/>
            <a:r>
              <a:rPr lang="fr-FR" err="1">
                <a:cs typeface="Times New Roman" pitchFamily="18" charset="0"/>
              </a:rPr>
              <a:t>Interpreting</a:t>
            </a:r>
            <a:endParaRPr lang="fr-FR">
              <a:cs typeface="Times New Roman" pitchFamily="18" charset="0"/>
            </a:endParaRPr>
          </a:p>
          <a:p>
            <a:pPr lvl="2"/>
            <a:r>
              <a:rPr lang="fr-FR">
                <a:cs typeface="Times New Roman" pitchFamily="18" charset="0"/>
              </a:rPr>
              <a:t>Sharing, </a:t>
            </a:r>
            <a:r>
              <a:rPr lang="fr-FR" err="1">
                <a:cs typeface="Times New Roman" pitchFamily="18" charset="0"/>
              </a:rPr>
              <a:t>comparing</a:t>
            </a:r>
            <a:r>
              <a:rPr lang="fr-FR">
                <a:cs typeface="Times New Roman" pitchFamily="18" charset="0"/>
              </a:rPr>
              <a:t>, </a:t>
            </a:r>
            <a:r>
              <a:rPr lang="fr-FR" err="1">
                <a:cs typeface="Times New Roman" pitchFamily="18" charset="0"/>
              </a:rPr>
              <a:t>commenting</a:t>
            </a:r>
            <a:endParaRPr lang="fr-FR">
              <a:cs typeface="Times New Roman" pitchFamily="18" charset="0"/>
            </a:endParaRPr>
          </a:p>
          <a:p>
            <a:pPr lvl="2"/>
            <a:endParaRPr lang="fr-FR">
              <a:cs typeface="Times New Roman" pitchFamily="18" charset="0"/>
            </a:endParaRPr>
          </a:p>
          <a:p>
            <a:endParaRPr lang="fr-FR"/>
          </a:p>
        </p:txBody>
      </p:sp>
      <p:pic>
        <p:nvPicPr>
          <p:cNvPr id="37892" name="Espace réservé pour une image  6" descr="picasabackground.bmp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76200"/>
            <a:ext cx="2227263" cy="6505575"/>
          </a:xfrm>
        </p:spPr>
      </p:pic>
      <p:sp>
        <p:nvSpPr>
          <p:cNvPr id="37893" name="Espace réservé du numéro de diapositive 7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EC29B5-8963-4D11-B21A-2FF048C9CB9B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BE"/>
          </a:p>
        </p:txBody>
      </p:sp>
      <p:sp>
        <p:nvSpPr>
          <p:cNvPr id="37894" name="Espace réservé du pied de page 8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/>
              <a:t>Van Ceulebroeck Peggy|     Service Nord/ FTI/EII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39DCA-63AD-B336-AF50-4B7F9E16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Introduction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5927E7-FC16-D7F7-C9EB-DCCF54CB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64" y="1600200"/>
            <a:ext cx="7946135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latin typeface="Calibri"/>
                <a:cs typeface="Times New Roman"/>
              </a:rPr>
              <a:t>Peggy Van </a:t>
            </a:r>
            <a:r>
              <a:rPr lang="fr-FR" dirty="0" err="1">
                <a:latin typeface="Calibri"/>
                <a:cs typeface="Times New Roman"/>
              </a:rPr>
              <a:t>Ceulebroeck</a:t>
            </a:r>
            <a:r>
              <a:rPr lang="fr-FR" dirty="0">
                <a:latin typeface="Calibri"/>
                <a:cs typeface="Times New Roman"/>
              </a:rPr>
              <a:t> </a:t>
            </a:r>
          </a:p>
          <a:p>
            <a:pPr lvl="1"/>
            <a:r>
              <a:rPr lang="fr-FR" dirty="0">
                <a:latin typeface="Calibri"/>
                <a:cs typeface="Arial"/>
              </a:rPr>
              <a:t> Teacher/ </a:t>
            </a:r>
            <a:r>
              <a:rPr lang="fr-FR" dirty="0" err="1">
                <a:latin typeface="Calibri"/>
                <a:cs typeface="Arial"/>
              </a:rPr>
              <a:t>Interpretor</a:t>
            </a:r>
            <a:endParaRPr lang="fr-FR" dirty="0">
              <a:latin typeface="Calibri"/>
              <a:cs typeface="Arial"/>
            </a:endParaRPr>
          </a:p>
          <a:p>
            <a:r>
              <a:rPr lang="fr-FR" dirty="0">
                <a:latin typeface="Calibri"/>
                <a:cs typeface="Times New Roman"/>
              </a:rPr>
              <a:t>FTI-EII – </a:t>
            </a:r>
            <a:r>
              <a:rPr lang="fr-FR" dirty="0" err="1">
                <a:latin typeface="Calibri"/>
                <a:cs typeface="Times New Roman"/>
              </a:rPr>
              <a:t>Umons</a:t>
            </a:r>
            <a:endParaRPr lang="fr-FR" dirty="0">
              <a:latin typeface="Calibri"/>
              <a:cs typeface="Times New Roman"/>
            </a:endParaRPr>
          </a:p>
          <a:p>
            <a:pPr lvl="1"/>
            <a:r>
              <a:rPr lang="en-US" dirty="0">
                <a:latin typeface="Calibri"/>
                <a:cs typeface="Arial"/>
              </a:rPr>
              <a:t>  1st translation and interpretation university faculty in French-speaking Belgium. (700-800 students /9 languages)</a:t>
            </a:r>
          </a:p>
          <a:p>
            <a:pPr lvl="1"/>
            <a:r>
              <a:rPr lang="en-US" dirty="0">
                <a:latin typeface="Calibri"/>
                <a:cs typeface="Arial"/>
              </a:rPr>
              <a:t> The only higher education establishment in French </a:t>
            </a:r>
            <a:r>
              <a:rPr lang="en-US">
                <a:latin typeface="Calibri"/>
                <a:cs typeface="Arial"/>
              </a:rPr>
              <a:t>speaking</a:t>
            </a:r>
            <a:r>
              <a:rPr lang="en-US" dirty="0">
                <a:latin typeface="Calibri"/>
                <a:cs typeface="Arial"/>
              </a:rPr>
              <a:t> world which offers a </a:t>
            </a:r>
            <a:r>
              <a:rPr lang="en-US">
                <a:latin typeface="Calibri"/>
                <a:cs typeface="Arial"/>
              </a:rPr>
              <a:t>program</a:t>
            </a:r>
            <a:r>
              <a:rPr lang="en-US" dirty="0">
                <a:latin typeface="Calibri"/>
                <a:cs typeface="Arial"/>
              </a:rPr>
              <a:t> in translation and interpretation from Scandinavian languages (Danish, Swedish and Norwegian) into French.</a:t>
            </a:r>
          </a:p>
          <a:p>
            <a:pPr lvl="1"/>
            <a:endParaRPr lang="fr-FR"/>
          </a:p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BF39C0-9A44-ED98-1272-2AFC3223C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367BD0E-2A43-401C-A51A-07B7D43C3F74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424997-EFB5-A75B-4A58-0BF33D6112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Van Ceulebroeck Peggy|     Service Nord/ FTI/EII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9307403-6C1D-4C42-917E-E505D1A76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74" y="341313"/>
            <a:ext cx="27336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6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Times New Roman" pitchFamily="18" charset="0"/>
              </a:rPr>
              <a:t>Curriculum: </a:t>
            </a:r>
            <a:r>
              <a:rPr lang="fr-FR" err="1">
                <a:cs typeface="Times New Roman" pitchFamily="18" charset="0"/>
              </a:rPr>
              <a:t>general</a:t>
            </a:r>
            <a:r>
              <a:rPr lang="fr-FR">
                <a:cs typeface="Times New Roman" pitchFamily="18" charset="0"/>
              </a:rPr>
              <a:t> organisation</a:t>
            </a:r>
            <a:endParaRPr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err="1">
                <a:latin typeface="Calibri"/>
                <a:cs typeface="Times New Roman"/>
              </a:rPr>
              <a:t>Bachelor</a:t>
            </a:r>
            <a:r>
              <a:rPr lang="fr-FR">
                <a:latin typeface="Calibri"/>
                <a:cs typeface="Times New Roman"/>
              </a:rPr>
              <a:t> 3 </a:t>
            </a:r>
            <a:r>
              <a:rPr lang="fr-FR" err="1">
                <a:latin typeface="Calibri"/>
                <a:cs typeface="Times New Roman"/>
              </a:rPr>
              <a:t>years</a:t>
            </a:r>
            <a:endParaRPr lang="fr-FR" err="1"/>
          </a:p>
          <a:p>
            <a:pPr lvl="1" fontAlgn="auto">
              <a:spcAft>
                <a:spcPts val="0"/>
              </a:spcAft>
              <a:defRPr/>
            </a:pPr>
            <a:r>
              <a:rPr lang="en-US">
                <a:solidFill>
                  <a:srgbClr val="000000"/>
                </a:solidFill>
                <a:latin typeface="Calibri"/>
                <a:cs typeface="Arial"/>
              </a:rPr>
              <a:t> Strengthening French language skills, learning two foreign languages and broadening general and cultural knowledge</a:t>
            </a:r>
            <a:endParaRPr lang="fr-FR">
              <a:solidFill>
                <a:srgbClr val="000000"/>
              </a:solidFill>
              <a:latin typeface="Calibri"/>
              <a:cs typeface="Arial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fr-FR">
                <a:latin typeface="Calibri"/>
                <a:cs typeface="Arial"/>
              </a:rPr>
              <a:t> </a:t>
            </a:r>
            <a:r>
              <a:rPr lang="fr-FR" err="1">
                <a:latin typeface="Calibri"/>
                <a:cs typeface="Arial"/>
              </a:rPr>
              <a:t>From</a:t>
            </a:r>
            <a:r>
              <a:rPr lang="fr-FR">
                <a:latin typeface="Calibri"/>
                <a:cs typeface="Arial"/>
              </a:rPr>
              <a:t> </a:t>
            </a:r>
            <a:r>
              <a:rPr lang="fr-FR" err="1">
                <a:latin typeface="Calibri"/>
                <a:cs typeface="Arial"/>
              </a:rPr>
              <a:t>Bachelor</a:t>
            </a:r>
            <a:r>
              <a:rPr lang="fr-FR">
                <a:latin typeface="Calibri"/>
                <a:cs typeface="Arial"/>
              </a:rPr>
              <a:t> 2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>
                <a:latin typeface="Calibri"/>
                <a:cs typeface="Arial"/>
              </a:rPr>
              <a:t>Gradually focus on translation and interpreting/ Specific exercises in these areas </a:t>
            </a:r>
            <a:endParaRPr lang="en-US"/>
          </a:p>
          <a:p>
            <a:pPr lvl="1" fontAlgn="auto">
              <a:spcAft>
                <a:spcPts val="0"/>
              </a:spcAft>
              <a:defRPr/>
            </a:pPr>
            <a:r>
              <a:rPr lang="fr-FR" err="1">
                <a:latin typeface="Calibri"/>
                <a:cs typeface="Arial"/>
              </a:rPr>
              <a:t>Bachelor</a:t>
            </a:r>
            <a:r>
              <a:rPr lang="fr-FR">
                <a:latin typeface="Calibri"/>
                <a:cs typeface="Arial"/>
              </a:rPr>
              <a:t> 3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fr-FR">
                <a:latin typeface="Calibri"/>
                <a:cs typeface="Arial"/>
              </a:rPr>
              <a:t>Cultural immersion (</a:t>
            </a:r>
            <a:r>
              <a:rPr lang="fr-FR" err="1">
                <a:latin typeface="Calibri"/>
                <a:cs typeface="Arial"/>
              </a:rPr>
              <a:t>study</a:t>
            </a:r>
            <a:r>
              <a:rPr lang="fr-FR">
                <a:latin typeface="Calibri"/>
                <a:cs typeface="Arial"/>
              </a:rPr>
              <a:t> trip </a:t>
            </a:r>
            <a:r>
              <a:rPr lang="fr-FR" err="1">
                <a:latin typeface="Calibri"/>
                <a:cs typeface="Arial"/>
              </a:rPr>
              <a:t>abroad</a:t>
            </a:r>
            <a:r>
              <a:rPr lang="fr-FR">
                <a:latin typeface="Calibri"/>
                <a:cs typeface="Arial"/>
              </a:rPr>
              <a:t> one or </a:t>
            </a:r>
            <a:r>
              <a:rPr lang="fr-FR" err="1">
                <a:latin typeface="Calibri"/>
                <a:cs typeface="Arial"/>
              </a:rPr>
              <a:t>two</a:t>
            </a:r>
            <a:r>
              <a:rPr lang="fr-FR">
                <a:latin typeface="Calibri"/>
                <a:cs typeface="Arial"/>
              </a:rPr>
              <a:t> </a:t>
            </a:r>
            <a:r>
              <a:rPr lang="fr-FR" err="1">
                <a:latin typeface="Calibri"/>
                <a:cs typeface="Arial"/>
              </a:rPr>
              <a:t>semesters</a:t>
            </a:r>
            <a:r>
              <a:rPr lang="fr-FR">
                <a:latin typeface="Calibri"/>
                <a:cs typeface="Arial"/>
              </a:rPr>
              <a:t>)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2" fontAlgn="auto">
              <a:spcAft>
                <a:spcPts val="0"/>
              </a:spcAft>
              <a:defRPr/>
            </a:pPr>
            <a:r>
              <a:rPr err="1"/>
              <a:t>Studying</a:t>
            </a:r>
            <a:r>
              <a:t> </a:t>
            </a:r>
            <a:r>
              <a:rPr err="1"/>
              <a:t>interpretation</a:t>
            </a:r>
            <a:r>
              <a:t> in Mons </a:t>
            </a:r>
          </a:p>
          <a:p>
            <a:pPr lvl="2" fontAlgn="auto">
              <a:spcAft>
                <a:spcPts val="0"/>
              </a:spcAft>
              <a:defRPr/>
            </a:pPr>
            <a:r>
              <a:t>Curriculum: General Organisation </a:t>
            </a:r>
          </a:p>
          <a:p>
            <a:pPr lvl="4">
              <a:defRPr/>
            </a:pPr>
            <a:r>
              <a:rPr lang="fr-FR" err="1">
                <a:cs typeface="+mn-cs"/>
              </a:rPr>
              <a:t>Bachelor</a:t>
            </a:r>
            <a:endParaRPr lang="fr-FR">
              <a:cs typeface="+mn-cs"/>
            </a:endParaRPr>
          </a:p>
          <a:p>
            <a:pPr lvl="4">
              <a:defRPr/>
            </a:pPr>
            <a:r>
              <a:rPr lang="fr-FR">
                <a:cs typeface="+mn-cs"/>
              </a:rPr>
              <a:t>Master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err="1">
                <a:solidFill>
                  <a:schemeClr val="accent2"/>
                </a:solidFill>
              </a:rPr>
              <a:t>Bachelor</a:t>
            </a:r>
            <a:endParaRPr>
              <a:solidFill>
                <a:schemeClr val="accent2"/>
              </a:solidFill>
            </a:endParaRPr>
          </a:p>
          <a:p>
            <a:pPr lvl="4">
              <a:defRPr/>
            </a:pPr>
            <a:r>
              <a:rPr lang="fr-FR" err="1">
                <a:cs typeface="+mn-cs"/>
              </a:rPr>
              <a:t>Year</a:t>
            </a:r>
            <a:r>
              <a:rPr lang="fr-FR">
                <a:cs typeface="+mn-cs"/>
              </a:rPr>
              <a:t> 1</a:t>
            </a:r>
          </a:p>
          <a:p>
            <a:pPr lvl="4">
              <a:defRPr/>
            </a:pPr>
            <a:r>
              <a:rPr lang="fr-FR" err="1">
                <a:cs typeface="+mn-cs"/>
              </a:rPr>
              <a:t>Year</a:t>
            </a:r>
            <a:r>
              <a:rPr lang="fr-FR">
                <a:cs typeface="+mn-cs"/>
              </a:rPr>
              <a:t> 2</a:t>
            </a:r>
          </a:p>
          <a:p>
            <a:pPr lvl="4">
              <a:defRPr/>
            </a:pPr>
            <a:r>
              <a:rPr lang="fr-FR" err="1">
                <a:cs typeface="+mn-cs"/>
              </a:rPr>
              <a:t>Year</a:t>
            </a:r>
            <a:r>
              <a:rPr lang="fr-FR">
                <a:cs typeface="+mn-cs"/>
              </a:rPr>
              <a:t> 3</a:t>
            </a:r>
          </a:p>
        </p:txBody>
      </p:sp>
      <p:sp>
        <p:nvSpPr>
          <p:cNvPr id="33797" name="Espace réservé du numéro de diapositive 6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37819F-AC61-4CF9-997F-CC3209E24EF4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BE"/>
          </a:p>
        </p:txBody>
      </p:sp>
      <p:sp>
        <p:nvSpPr>
          <p:cNvPr id="33798" name="Espace réservé du pied de page 7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/>
              <a:t>Van Ceulebroeck Peggy|     Service Nord/ FTI/EII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6FDAD-B4D6-097F-4218-7A85D71FB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E6C2D4EF-6C2A-6A37-CBEF-478BD2F0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Times New Roman" pitchFamily="18" charset="0"/>
              </a:rPr>
              <a:t>Curriculum: </a:t>
            </a:r>
            <a:r>
              <a:rPr lang="fr-FR" err="1">
                <a:cs typeface="Times New Roman" pitchFamily="18" charset="0"/>
              </a:rPr>
              <a:t>general</a:t>
            </a:r>
            <a:r>
              <a:rPr lang="fr-FR">
                <a:cs typeface="Times New Roman" pitchFamily="18" charset="0"/>
              </a:rPr>
              <a:t> organisation</a:t>
            </a:r>
            <a:endParaRPr>
              <a:cs typeface="Times New Roman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39691A-84B2-351B-2FA9-B0470381C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err="1">
                <a:latin typeface="Calibri"/>
                <a:cs typeface="Times New Roman"/>
              </a:rPr>
              <a:t>Master’s</a:t>
            </a:r>
            <a:r>
              <a:rPr lang="fr-FR">
                <a:latin typeface="Calibri"/>
                <a:cs typeface="Times New Roman"/>
              </a:rPr>
              <a:t> </a:t>
            </a:r>
            <a:r>
              <a:rPr lang="fr-FR" err="1">
                <a:latin typeface="Calibri"/>
                <a:cs typeface="Times New Roman"/>
              </a:rPr>
              <a:t>degree</a:t>
            </a:r>
            <a:r>
              <a:rPr lang="fr-FR">
                <a:latin typeface="Calibri"/>
                <a:cs typeface="Times New Roman"/>
              </a:rPr>
              <a:t> in </a:t>
            </a:r>
            <a:r>
              <a:rPr lang="fr-FR" err="1">
                <a:latin typeface="Calibri"/>
                <a:cs typeface="Times New Roman"/>
              </a:rPr>
              <a:t>interpreting</a:t>
            </a:r>
            <a:r>
              <a:rPr lang="fr-FR">
                <a:latin typeface="Calibri"/>
                <a:cs typeface="Times New Roman"/>
              </a:rPr>
              <a:t> (2 </a:t>
            </a:r>
            <a:r>
              <a:rPr lang="fr-FR" err="1">
                <a:latin typeface="Calibri"/>
                <a:cs typeface="Times New Roman"/>
              </a:rPr>
              <a:t>years</a:t>
            </a:r>
            <a:r>
              <a:rPr lang="fr-FR">
                <a:latin typeface="Calibri"/>
                <a:cs typeface="Times New Roman"/>
              </a:rPr>
              <a:t>)</a:t>
            </a:r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en-US">
              <a:latin typeface="Calibri"/>
              <a:cs typeface="Arial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>
                <a:latin typeface="Calibri"/>
                <a:cs typeface="Arial"/>
              </a:rPr>
              <a:t> Language and translation skills needed to convey the linguistic content of a speech in another language and culture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endParaRPr lang="en-US">
              <a:latin typeface="Calibri"/>
              <a:cs typeface="Arial"/>
            </a:endParaRPr>
          </a:p>
          <a:p>
            <a:pPr lvl="1">
              <a:spcAft>
                <a:spcPts val="0"/>
              </a:spcAft>
              <a:defRPr/>
            </a:pPr>
            <a:r>
              <a:rPr lang="en-US">
                <a:latin typeface="Calibri"/>
                <a:cs typeface="Arial"/>
              </a:rPr>
              <a:t> Strategies and skills needed for different types of interpreting: consecutive, simultaneous and liaison/public service interpreting. Opportunities to experience work accompanied by professionals</a:t>
            </a:r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5419A76-8760-8823-EE16-F1248220FA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2" fontAlgn="auto">
              <a:spcAft>
                <a:spcPts val="0"/>
              </a:spcAft>
              <a:defRPr/>
            </a:pPr>
            <a:r>
              <a:rPr err="1"/>
              <a:t>Studying</a:t>
            </a:r>
            <a:r>
              <a:t> </a:t>
            </a:r>
            <a:r>
              <a:rPr err="1"/>
              <a:t>interpretation</a:t>
            </a:r>
            <a:r>
              <a:t> in Mons </a:t>
            </a:r>
          </a:p>
          <a:p>
            <a:pPr lvl="2" fontAlgn="auto">
              <a:spcAft>
                <a:spcPts val="0"/>
              </a:spcAft>
              <a:defRPr/>
            </a:pPr>
            <a:r>
              <a:t>Curriculum: General Organisation </a:t>
            </a:r>
          </a:p>
          <a:p>
            <a:pPr lvl="4">
              <a:defRPr/>
            </a:pPr>
            <a:r>
              <a:rPr lang="fr-FR" err="1">
                <a:cs typeface="+mn-cs"/>
              </a:rPr>
              <a:t>Bachelor</a:t>
            </a:r>
            <a:endParaRPr lang="fr-FR">
              <a:cs typeface="+mn-cs"/>
            </a:endParaRPr>
          </a:p>
          <a:p>
            <a:pPr lvl="4">
              <a:defRPr/>
            </a:pPr>
            <a:r>
              <a:rPr lang="fr-FR">
                <a:cs typeface="+mn-cs"/>
              </a:rPr>
              <a:t>Master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>
                <a:solidFill>
                  <a:schemeClr val="accent2"/>
                </a:solidFill>
              </a:rPr>
              <a:t>Master</a:t>
            </a:r>
          </a:p>
          <a:p>
            <a:pPr lvl="4">
              <a:defRPr/>
            </a:pPr>
            <a:r>
              <a:rPr lang="fr-FR" err="1">
                <a:cs typeface="+mn-cs"/>
              </a:rPr>
              <a:t>Year</a:t>
            </a:r>
            <a:r>
              <a:rPr lang="fr-FR">
                <a:cs typeface="+mn-cs"/>
              </a:rPr>
              <a:t> 1</a:t>
            </a:r>
          </a:p>
          <a:p>
            <a:pPr lvl="4">
              <a:defRPr/>
            </a:pPr>
            <a:r>
              <a:rPr lang="fr-FR" err="1">
                <a:cs typeface="+mn-cs"/>
              </a:rPr>
              <a:t>Year</a:t>
            </a:r>
            <a:r>
              <a:rPr lang="fr-FR">
                <a:cs typeface="+mn-cs"/>
              </a:rPr>
              <a:t> 2</a:t>
            </a:r>
          </a:p>
          <a:p>
            <a:pPr marL="0" lvl="4" indent="0"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33797" name="Espace réservé du numéro de diapositive 6">
            <a:extLst>
              <a:ext uri="{FF2B5EF4-FFF2-40B4-BE49-F238E27FC236}">
                <a16:creationId xmlns:a16="http://schemas.microsoft.com/office/drawing/2014/main" id="{A321E9A8-73BD-A235-F620-A2B47800F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37819F-AC61-4CF9-997F-CC3209E24EF4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BE"/>
          </a:p>
        </p:txBody>
      </p:sp>
      <p:sp>
        <p:nvSpPr>
          <p:cNvPr id="33798" name="Espace réservé du pied de page 7">
            <a:extLst>
              <a:ext uri="{FF2B5EF4-FFF2-40B4-BE49-F238E27FC236}">
                <a16:creationId xmlns:a16="http://schemas.microsoft.com/office/drawing/2014/main" id="{5B4F830E-4C0D-DFFF-1398-A69093BBB1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/>
              <a:t>Van Ceulebroeck Peggy|     Service Nord/ FTI/EII</a:t>
            </a:r>
          </a:p>
        </p:txBody>
      </p:sp>
    </p:spTree>
    <p:extLst>
      <p:ext uri="{BB962C8B-B14F-4D97-AF65-F5344CB8AC3E}">
        <p14:creationId xmlns:p14="http://schemas.microsoft.com/office/powerpoint/2010/main" val="271721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err="1"/>
              <a:t>Graduates</a:t>
            </a:r>
            <a:r>
              <a:rPr lang="fr-FR"/>
              <a:t> of </a:t>
            </a:r>
            <a:r>
              <a:rPr lang="fr-FR" err="1"/>
              <a:t>this</a:t>
            </a:r>
            <a:r>
              <a:rPr lang="fr-FR"/>
              <a:t> </a:t>
            </a:r>
            <a:r>
              <a:rPr lang="fr-FR" err="1"/>
              <a:t>Master’s</a:t>
            </a:r>
            <a:r>
              <a:rPr lang="fr-FR"/>
              <a:t> </a:t>
            </a:r>
            <a:r>
              <a:rPr lang="fr-FR" err="1"/>
              <a:t>will</a:t>
            </a:r>
            <a:r>
              <a:rPr lang="fr-FR"/>
              <a:t> </a:t>
            </a:r>
            <a:r>
              <a:rPr lang="fr-FR" err="1"/>
              <a:t>be</a:t>
            </a:r>
            <a:r>
              <a:rPr lang="fr-FR"/>
              <a:t> able to :</a:t>
            </a:r>
          </a:p>
          <a:p>
            <a:pPr>
              <a:spcAft>
                <a:spcPts val="0"/>
              </a:spcAft>
              <a:defRPr/>
            </a:pPr>
            <a:endParaRPr lang="fr-FR">
              <a:latin typeface="Calibri"/>
              <a:cs typeface="Times New Roman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>
                <a:solidFill>
                  <a:srgbClr val="5F686B"/>
                </a:solidFill>
                <a:latin typeface="inherit"/>
                <a:cs typeface="Arial"/>
              </a:rPr>
              <a:t> Interpret highly </a:t>
            </a:r>
            <a:r>
              <a:rPr lang="en-US" err="1">
                <a:solidFill>
                  <a:srgbClr val="5F686B"/>
                </a:solidFill>
                <a:latin typeface="inherit"/>
                <a:cs typeface="Arial"/>
              </a:rPr>
              <a:t>specialised</a:t>
            </a:r>
            <a:r>
              <a:rPr lang="en-US">
                <a:solidFill>
                  <a:srgbClr val="5F686B"/>
                </a:solidFill>
                <a:latin typeface="inherit"/>
                <a:cs typeface="Arial"/>
              </a:rPr>
              <a:t> speeches or interactions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>
                <a:solidFill>
                  <a:srgbClr val="5F686B"/>
                </a:solidFill>
                <a:latin typeface="inherit"/>
                <a:cs typeface="Arial"/>
              </a:rPr>
              <a:t>  Act and adapt to the </a:t>
            </a:r>
            <a:r>
              <a:rPr lang="en-US" err="1">
                <a:solidFill>
                  <a:srgbClr val="5F686B"/>
                </a:solidFill>
                <a:latin typeface="inherit"/>
                <a:cs typeface="Arial"/>
              </a:rPr>
              <a:t>specifities</a:t>
            </a:r>
            <a:r>
              <a:rPr lang="en-US">
                <a:solidFill>
                  <a:srgbClr val="5F686B"/>
                </a:solidFill>
                <a:latin typeface="inherit"/>
                <a:cs typeface="Arial"/>
              </a:rPr>
              <a:t> of a given situation (sociological factors, dialogic dimension, ... )</a:t>
            </a:r>
          </a:p>
        </p:txBody>
      </p:sp>
      <p:sp>
        <p:nvSpPr>
          <p:cNvPr id="3481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Arial" charset="0"/>
              </a:rPr>
              <a:t>Master </a:t>
            </a:r>
            <a:r>
              <a:rPr lang="fr-FR" err="1">
                <a:cs typeface="Arial" charset="0"/>
              </a:rPr>
              <a:t>degree</a:t>
            </a:r>
            <a:r>
              <a:rPr lang="fr-FR">
                <a:cs typeface="Arial" charset="0"/>
              </a:rPr>
              <a:t> in </a:t>
            </a:r>
            <a:r>
              <a:rPr lang="fr-FR" err="1">
                <a:cs typeface="Arial" charset="0"/>
              </a:rPr>
              <a:t>interpretation</a:t>
            </a:r>
            <a:r>
              <a:rPr lang="fr-FR">
                <a:cs typeface="Arial" charset="0"/>
              </a:rPr>
              <a:t> </a:t>
            </a:r>
            <a:endParaRPr>
              <a:cs typeface="Arial" charset="0"/>
            </a:endParaRP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BE"/>
          </a:p>
        </p:txBody>
      </p:sp>
      <p:sp>
        <p:nvSpPr>
          <p:cNvPr id="34821" name="Espace réservé du pied de page 4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/>
              <a:t>Van Ceulebroeck Peggy|     Service Nord/ FTI/EII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fr-BE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>
                <a:latin typeface="Calibri"/>
                <a:cs typeface="Times New Roman"/>
              </a:rPr>
              <a:t>Pedagogical</a:t>
            </a:r>
            <a:r>
              <a:rPr lang="fr-FR">
                <a:latin typeface="Calibri"/>
                <a:cs typeface="Times New Roman"/>
              </a:rPr>
              <a:t> </a:t>
            </a:r>
            <a:r>
              <a:rPr lang="fr-FR" err="1">
                <a:latin typeface="Calibri"/>
                <a:cs typeface="Times New Roman"/>
              </a:rPr>
              <a:t>strategies</a:t>
            </a:r>
            <a:endParaRPr err="1">
              <a:cs typeface="Times New Roman" pitchFamily="18" charset="0"/>
            </a:endParaRPr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428875" y="1600200"/>
            <a:ext cx="6257925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>
                <a:latin typeface="Calibri"/>
                <a:cs typeface="Arial"/>
              </a:rPr>
              <a:t> </a:t>
            </a:r>
            <a:r>
              <a:rPr lang="fr-FR" err="1">
                <a:latin typeface="Calibri"/>
                <a:cs typeface="Arial"/>
              </a:rPr>
              <a:t>Working</a:t>
            </a:r>
            <a:r>
              <a:rPr lang="fr-FR">
                <a:latin typeface="Calibri"/>
                <a:cs typeface="Arial"/>
              </a:rPr>
              <a:t> in the </a:t>
            </a:r>
            <a:r>
              <a:rPr lang="fr-FR" err="1">
                <a:latin typeface="Calibri"/>
                <a:cs typeface="Arial"/>
              </a:rPr>
              <a:t>student’s</a:t>
            </a:r>
            <a:r>
              <a:rPr lang="fr-FR">
                <a:latin typeface="Calibri"/>
                <a:cs typeface="Arial"/>
              </a:rPr>
              <a:t> </a:t>
            </a:r>
            <a:r>
              <a:rPr lang="fr-FR" err="1">
                <a:latin typeface="Calibri"/>
                <a:cs typeface="Arial"/>
              </a:rPr>
              <a:t>mother</a:t>
            </a:r>
            <a:r>
              <a:rPr lang="fr-FR">
                <a:latin typeface="Calibri"/>
                <a:cs typeface="Arial"/>
              </a:rPr>
              <a:t> </a:t>
            </a:r>
            <a:r>
              <a:rPr lang="fr-FR" err="1">
                <a:latin typeface="Calibri"/>
                <a:cs typeface="Arial"/>
              </a:rPr>
              <a:t>tongue</a:t>
            </a:r>
            <a:r>
              <a:rPr lang="fr-FR">
                <a:latin typeface="Calibri"/>
                <a:cs typeface="Arial"/>
              </a:rPr>
              <a:t>. </a:t>
            </a:r>
            <a:r>
              <a:rPr lang="fr-FR" err="1">
                <a:latin typeface="Calibri"/>
                <a:cs typeface="Arial"/>
              </a:rPr>
              <a:t>Why</a:t>
            </a:r>
            <a:r>
              <a:rPr lang="fr-FR">
                <a:latin typeface="Calibri"/>
                <a:cs typeface="Arial"/>
              </a:rPr>
              <a:t>? </a:t>
            </a:r>
          </a:p>
          <a:p>
            <a:pPr lvl="1"/>
            <a:r>
              <a:rPr lang="fr-FR">
                <a:latin typeface="Calibri"/>
                <a:cs typeface="Arial"/>
              </a:rPr>
              <a:t> </a:t>
            </a:r>
            <a:r>
              <a:rPr lang="fr-FR" err="1">
                <a:latin typeface="Calibri"/>
                <a:cs typeface="Arial"/>
              </a:rPr>
              <a:t>Starting</a:t>
            </a:r>
            <a:r>
              <a:rPr lang="fr-FR">
                <a:latin typeface="Calibri"/>
                <a:cs typeface="Arial"/>
              </a:rPr>
              <a:t> </a:t>
            </a:r>
            <a:r>
              <a:rPr lang="fr-FR" err="1">
                <a:latin typeface="Calibri"/>
                <a:cs typeface="Arial"/>
              </a:rPr>
              <a:t>with</a:t>
            </a:r>
            <a:r>
              <a:rPr lang="fr-FR">
                <a:latin typeface="Calibri"/>
                <a:cs typeface="Arial"/>
              </a:rPr>
              <a:t> </a:t>
            </a:r>
            <a:r>
              <a:rPr lang="fr-FR" err="1">
                <a:latin typeface="Calibri"/>
                <a:cs typeface="Arial"/>
              </a:rPr>
              <a:t>consecutive</a:t>
            </a:r>
            <a:r>
              <a:rPr lang="fr-FR">
                <a:latin typeface="Calibri"/>
                <a:cs typeface="Arial"/>
              </a:rPr>
              <a:t> </a:t>
            </a:r>
            <a:r>
              <a:rPr lang="fr-FR" err="1">
                <a:latin typeface="Calibri"/>
                <a:cs typeface="Arial"/>
              </a:rPr>
              <a:t>exercises</a:t>
            </a:r>
            <a:r>
              <a:rPr lang="fr-FR">
                <a:latin typeface="Calibri"/>
                <a:cs typeface="Arial"/>
              </a:rPr>
              <a:t>. </a:t>
            </a:r>
            <a:r>
              <a:rPr lang="fr-FR" err="1">
                <a:latin typeface="Calibri"/>
                <a:cs typeface="Arial"/>
              </a:rPr>
              <a:t>Why</a:t>
            </a:r>
            <a:r>
              <a:rPr lang="fr-FR">
                <a:latin typeface="Calibri"/>
                <a:cs typeface="Arial"/>
              </a:rPr>
              <a:t>?</a:t>
            </a:r>
          </a:p>
          <a:p>
            <a:pPr lvl="2"/>
            <a:r>
              <a:rPr lang="fr-FR" err="1"/>
              <a:t>Stucture</a:t>
            </a:r>
            <a:endParaRPr lang="fr-FR"/>
          </a:p>
          <a:p>
            <a:pPr lvl="2"/>
            <a:r>
              <a:rPr lang="fr-FR" err="1">
                <a:latin typeface="Calibri"/>
                <a:cs typeface="Arial"/>
              </a:rPr>
              <a:t>Analysis</a:t>
            </a:r>
            <a:r>
              <a:rPr lang="fr-FR">
                <a:latin typeface="Calibri"/>
                <a:cs typeface="Arial"/>
              </a:rPr>
              <a:t> and </a:t>
            </a:r>
            <a:r>
              <a:rPr lang="fr-FR" err="1">
                <a:latin typeface="Calibri"/>
                <a:cs typeface="Arial"/>
              </a:rPr>
              <a:t>deep</a:t>
            </a:r>
            <a:r>
              <a:rPr lang="fr-FR">
                <a:latin typeface="Calibri"/>
                <a:cs typeface="Arial"/>
              </a:rPr>
              <a:t> </a:t>
            </a:r>
            <a:r>
              <a:rPr lang="fr-FR" err="1">
                <a:latin typeface="Calibri"/>
                <a:cs typeface="Arial"/>
              </a:rPr>
              <a:t>understanding</a:t>
            </a:r>
            <a:r>
              <a:rPr lang="fr-FR">
                <a:latin typeface="Calibri"/>
                <a:cs typeface="Arial"/>
              </a:rPr>
              <a:t> of the </a:t>
            </a:r>
            <a:r>
              <a:rPr lang="fr-FR" err="1">
                <a:latin typeface="Calibri"/>
                <a:cs typeface="Arial"/>
              </a:rPr>
              <a:t>purpose</a:t>
            </a:r>
            <a:r>
              <a:rPr lang="fr-FR">
                <a:latin typeface="Calibri"/>
                <a:cs typeface="Arial"/>
              </a:rPr>
              <a:t>, intention ...</a:t>
            </a:r>
            <a:endParaRPr lang="fr-FR"/>
          </a:p>
          <a:p>
            <a:pPr lvl="1"/>
            <a:r>
              <a:rPr lang="fr-FR">
                <a:latin typeface="Calibri"/>
                <a:cs typeface="Times New Roman"/>
              </a:rPr>
              <a:t> The importance of memory</a:t>
            </a:r>
          </a:p>
          <a:p>
            <a:pPr lvl="1"/>
            <a:r>
              <a:rPr lang="fr-FR">
                <a:latin typeface="Calibri"/>
                <a:cs typeface="Times New Roman"/>
              </a:rPr>
              <a:t> Introduction to note-</a:t>
            </a:r>
            <a:r>
              <a:rPr lang="fr-FR" err="1">
                <a:latin typeface="Calibri"/>
                <a:cs typeface="Times New Roman"/>
              </a:rPr>
              <a:t>taking</a:t>
            </a:r>
            <a:endParaRPr lang="fr-FR">
              <a:latin typeface="Calibri"/>
              <a:cs typeface="Times New Roman"/>
            </a:endParaRPr>
          </a:p>
          <a:p>
            <a:endParaRPr lang="fr-FR"/>
          </a:p>
        </p:txBody>
      </p:sp>
      <p:pic>
        <p:nvPicPr>
          <p:cNvPr id="38916" name="Espace réservé pour une image  6" descr="picasabackground.bmp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"/>
            <a:ext cx="2227263" cy="6515100"/>
          </a:xfrm>
        </p:spPr>
      </p:pic>
      <p:sp>
        <p:nvSpPr>
          <p:cNvPr id="38917" name="Espace réservé du numéro de diapositive 7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A077A7-8778-466C-B543-D836DD529C19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BE"/>
          </a:p>
        </p:txBody>
      </p:sp>
      <p:sp>
        <p:nvSpPr>
          <p:cNvPr id="38918" name="Espace réservé du pied de page 8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/>
              <a:t>Van Ceulebroeck Peggy|     Service Nord/ FTI/EII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B659D-6FEB-9D2D-8C70-68E90484B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>
            <a:extLst>
              <a:ext uri="{FF2B5EF4-FFF2-40B4-BE49-F238E27FC236}">
                <a16:creationId xmlns:a16="http://schemas.microsoft.com/office/drawing/2014/main" id="{166DF02E-1D51-E8A9-88DF-1FA65ED0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641" y="274638"/>
            <a:ext cx="6267450" cy="1143000"/>
          </a:xfrm>
        </p:spPr>
        <p:txBody>
          <a:bodyPr/>
          <a:lstStyle/>
          <a:p>
            <a:r>
              <a:rPr lang="fr-FR">
                <a:cs typeface="Times New Roman" pitchFamily="18" charset="0"/>
              </a:rPr>
              <a:t>Note-</a:t>
            </a:r>
            <a:r>
              <a:rPr lang="fr-FR" err="1">
                <a:cs typeface="Times New Roman" pitchFamily="18" charset="0"/>
              </a:rPr>
              <a:t>taking</a:t>
            </a:r>
            <a:endParaRPr>
              <a:cs typeface="Times New Roman" pitchFamily="18" charset="0"/>
            </a:endParaRPr>
          </a:p>
        </p:txBody>
      </p:sp>
      <p:sp>
        <p:nvSpPr>
          <p:cNvPr id="37891" name="Espace réservé du contenu 2">
            <a:extLst>
              <a:ext uri="{FF2B5EF4-FFF2-40B4-BE49-F238E27FC236}">
                <a16:creationId xmlns:a16="http://schemas.microsoft.com/office/drawing/2014/main" id="{5E2EC6A2-A004-5978-778C-0F762627CCA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249451" y="1699880"/>
            <a:ext cx="6630064" cy="478513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err="1">
                <a:latin typeface="Calibri"/>
                <a:cs typeface="Times New Roman"/>
              </a:rPr>
              <a:t>Why</a:t>
            </a:r>
            <a:r>
              <a:rPr lang="fr-FR">
                <a:latin typeface="Calibri"/>
                <a:cs typeface="Times New Roman"/>
              </a:rPr>
              <a:t> </a:t>
            </a:r>
            <a:r>
              <a:rPr lang="fr-FR" err="1">
                <a:latin typeface="Calibri"/>
                <a:cs typeface="Times New Roman"/>
              </a:rPr>
              <a:t>taking</a:t>
            </a:r>
            <a:r>
              <a:rPr lang="fr-FR">
                <a:latin typeface="Calibri"/>
                <a:cs typeface="Times New Roman"/>
              </a:rPr>
              <a:t> notes? </a:t>
            </a:r>
          </a:p>
          <a:p>
            <a:pPr lvl="1"/>
            <a:r>
              <a:rPr lang="fr-FR">
                <a:cs typeface="Times New Roman" pitchFamily="18" charset="0"/>
              </a:rPr>
              <a:t>How?</a:t>
            </a:r>
          </a:p>
          <a:p>
            <a:pPr lvl="2"/>
            <a:r>
              <a:rPr lang="fr-FR">
                <a:latin typeface="Calibri"/>
                <a:cs typeface="Times New Roman"/>
              </a:rPr>
              <a:t>Material </a:t>
            </a:r>
            <a:endParaRPr lang="fr-FR" err="1">
              <a:cs typeface="Times New Roman" pitchFamily="18" charset="0"/>
            </a:endParaRPr>
          </a:p>
          <a:p>
            <a:pPr lvl="2"/>
            <a:r>
              <a:rPr lang="fr-FR" err="1">
                <a:cs typeface="Times New Roman" pitchFamily="18" charset="0"/>
              </a:rPr>
              <a:t>Language</a:t>
            </a:r>
            <a:endParaRPr lang="fr-FR">
              <a:cs typeface="Times New Roman" pitchFamily="18" charset="0"/>
            </a:endParaRPr>
          </a:p>
          <a:p>
            <a:pPr lvl="2"/>
            <a:r>
              <a:rPr lang="fr-FR">
                <a:latin typeface="Calibri"/>
                <a:cs typeface="Times New Roman"/>
              </a:rPr>
              <a:t>Universal or </a:t>
            </a:r>
            <a:r>
              <a:rPr lang="fr-FR" err="1">
                <a:latin typeface="Calibri"/>
                <a:cs typeface="Times New Roman"/>
              </a:rPr>
              <a:t>personal</a:t>
            </a:r>
            <a:r>
              <a:rPr lang="fr-FR">
                <a:latin typeface="Calibri"/>
                <a:cs typeface="Times New Roman"/>
              </a:rPr>
              <a:t>? </a:t>
            </a:r>
            <a:r>
              <a:rPr lang="fr-FR" err="1">
                <a:latin typeface="Calibri"/>
                <a:cs typeface="Times New Roman"/>
              </a:rPr>
              <a:t>Mutual</a:t>
            </a:r>
            <a:r>
              <a:rPr lang="fr-FR">
                <a:latin typeface="Calibri"/>
                <a:cs typeface="Times New Roman"/>
              </a:rPr>
              <a:t> inspiration</a:t>
            </a:r>
          </a:p>
          <a:p>
            <a:pPr lvl="2"/>
            <a:endParaRPr lang="fr-FR">
              <a:latin typeface="Calibri"/>
              <a:cs typeface="Times New Roman"/>
            </a:endParaRPr>
          </a:p>
          <a:p>
            <a:pPr lvl="1"/>
            <a:r>
              <a:rPr lang="fr-FR" err="1">
                <a:cs typeface="Times New Roman" pitchFamily="18" charset="0"/>
              </a:rPr>
              <a:t>What</a:t>
            </a:r>
            <a:r>
              <a:rPr lang="fr-FR">
                <a:cs typeface="Times New Roman" pitchFamily="18" charset="0"/>
              </a:rPr>
              <a:t> ?</a:t>
            </a:r>
          </a:p>
          <a:p>
            <a:pPr lvl="1"/>
            <a:endParaRPr lang="fr-FR">
              <a:latin typeface="Calibri"/>
              <a:cs typeface="Times New Roman"/>
            </a:endParaRPr>
          </a:p>
          <a:p>
            <a:pPr lvl="1"/>
            <a:r>
              <a:rPr lang="fr-FR" err="1">
                <a:cs typeface="Times New Roman" pitchFamily="18" charset="0"/>
              </a:rPr>
              <a:t>When</a:t>
            </a:r>
            <a:r>
              <a:rPr lang="fr-FR">
                <a:cs typeface="Times New Roman" pitchFamily="18" charset="0"/>
              </a:rPr>
              <a:t>?</a:t>
            </a:r>
          </a:p>
          <a:p>
            <a:pPr lvl="1"/>
            <a:endParaRPr lang="fr-FR">
              <a:cs typeface="Times New Roman" pitchFamily="18" charset="0"/>
            </a:endParaRPr>
          </a:p>
        </p:txBody>
      </p:sp>
      <p:sp>
        <p:nvSpPr>
          <p:cNvPr id="37893" name="Espace réservé du numéro de diapositive 7">
            <a:extLst>
              <a:ext uri="{FF2B5EF4-FFF2-40B4-BE49-F238E27FC236}">
                <a16:creationId xmlns:a16="http://schemas.microsoft.com/office/drawing/2014/main" id="{489CE49D-6CBD-B033-69CA-F8003D133F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EC29B5-8963-4D11-B21A-2FF048C9CB9B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BE"/>
          </a:p>
        </p:txBody>
      </p:sp>
      <p:sp>
        <p:nvSpPr>
          <p:cNvPr id="37894" name="Espace réservé du pied de page 8">
            <a:extLst>
              <a:ext uri="{FF2B5EF4-FFF2-40B4-BE49-F238E27FC236}">
                <a16:creationId xmlns:a16="http://schemas.microsoft.com/office/drawing/2014/main" id="{E26F762E-2A22-9F7F-A5FC-510FD9E8F6A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/>
              <a:t>Van Ceulebroeck Peggy|     Service Nord/ FTI/EII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817CB55-EF8F-7D8F-0CBB-1F10A54A6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" y="1533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4B6AD-FD7F-A40B-11AD-456154D73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35066" y="4496629"/>
            <a:ext cx="1392843" cy="1513035"/>
          </a:xfrm>
          <a:prstGeom prst="rect">
            <a:avLst/>
          </a:prstGeom>
        </p:spPr>
      </p:pic>
      <p:pic>
        <p:nvPicPr>
          <p:cNvPr id="10" name="Picture 9" descr="메모장 펜 수첩 · Pixabay의 무료 이미지">
            <a:extLst>
              <a:ext uri="{FF2B5EF4-FFF2-40B4-BE49-F238E27FC236}">
                <a16:creationId xmlns:a16="http://schemas.microsoft.com/office/drawing/2014/main" id="{43ECCC2F-6311-62E9-3EC7-CBC8080A9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952" y="1279892"/>
            <a:ext cx="1800358" cy="2045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1DCF52-0F4A-2947-F759-8F62C757A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09" y="2033477"/>
            <a:ext cx="2044057" cy="432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7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9BC4A-AAC7-A8B4-48CC-3A65C9931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81078EC-C728-54F4-28A3-7EF4A77A2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58559" y="166724"/>
            <a:ext cx="5557381" cy="6411322"/>
          </a:xfrm>
          <a:prstGeom prst="rect">
            <a:avLst/>
          </a:prstGeom>
          <a:noFill/>
        </p:spPr>
      </p:pic>
      <p:sp>
        <p:nvSpPr>
          <p:cNvPr id="37904" name="Text Placeholder 3">
            <a:extLst>
              <a:ext uri="{FF2B5EF4-FFF2-40B4-BE49-F238E27FC236}">
                <a16:creationId xmlns:a16="http://schemas.microsoft.com/office/drawing/2014/main" id="{B375E15E-0231-1D5B-87D9-CC9179688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 dirty="0" err="1">
                <a:latin typeface="Calibri"/>
                <a:ea typeface="Calibri"/>
                <a:cs typeface="Times New Roman"/>
              </a:rPr>
              <a:t>Kære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tilhørere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,</a:t>
            </a:r>
            <a:endParaRPr lang="en-US" sz="1600" b="1" dirty="0">
              <a:ea typeface="Calibri" pitchFamily="34" charset="0"/>
            </a:endParaRPr>
          </a:p>
          <a:p>
            <a:r>
              <a:rPr lang="en-US" sz="1600" b="1" dirty="0" err="1">
                <a:latin typeface="Calibri"/>
                <a:ea typeface="Calibri"/>
                <a:cs typeface="Times New Roman"/>
              </a:rPr>
              <a:t>Alle,der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har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søskende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,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ved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at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rækkefølgen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kan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spille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en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rolle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. Om man er den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ældste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, den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yngste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eller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måske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midterbarnet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- det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påvirker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ofte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både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ens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rolle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I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familien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og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den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måde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, man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udvikler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sig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på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,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Spørgsmålet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er :</a:t>
            </a:r>
            <a:endParaRPr lang="en-US" sz="1600" b="1" dirty="0">
              <a:ea typeface="Calibri"/>
            </a:endParaRPr>
          </a:p>
          <a:p>
            <a:r>
              <a:rPr lang="en-US" sz="1600" b="1" dirty="0" err="1">
                <a:latin typeface="Calibri"/>
                <a:ea typeface="Calibri"/>
                <a:cs typeface="Times New Roman"/>
              </a:rPr>
              <a:t>Hvor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stor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betydning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har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pladsen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blandt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søskende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Times New Roman"/>
              </a:rPr>
              <a:t>egentlig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?</a:t>
            </a:r>
          </a:p>
        </p:txBody>
      </p:sp>
      <p:sp>
        <p:nvSpPr>
          <p:cNvPr id="37893" name="Espace réservé du numéro de diapositive 7">
            <a:extLst>
              <a:ext uri="{FF2B5EF4-FFF2-40B4-BE49-F238E27FC236}">
                <a16:creationId xmlns:a16="http://schemas.microsoft.com/office/drawing/2014/main" id="{DE1E5427-5EB0-136F-74A8-8059D624ED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629650" y="6580188"/>
            <a:ext cx="514350" cy="277812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17EC29B5-8963-4D11-B21A-2FF048C9CB9B}" type="slidenum">
              <a:rPr lang="fr-BE"/>
              <a:pPr fontAlgn="base">
                <a:spcBef>
                  <a:spcPct val="0"/>
                </a:spcBef>
                <a:spcAft>
                  <a:spcPts val="600"/>
                </a:spcAft>
              </a:pPr>
              <a:t>8</a:t>
            </a:fld>
            <a:endParaRPr lang="fr-BE"/>
          </a:p>
        </p:txBody>
      </p:sp>
      <p:sp>
        <p:nvSpPr>
          <p:cNvPr id="37894" name="Espace réservé du pied de page 8">
            <a:extLst>
              <a:ext uri="{FF2B5EF4-FFF2-40B4-BE49-F238E27FC236}">
                <a16:creationId xmlns:a16="http://schemas.microsoft.com/office/drawing/2014/main" id="{5E21141B-6A63-6B28-5711-83DC0D92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28850" y="6581775"/>
            <a:ext cx="6400800" cy="276225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fr-BE"/>
              <a:t>Van Ceulebroeck Peggy|     Service Nord/ FTI/EII</a:t>
            </a:r>
          </a:p>
        </p:txBody>
      </p:sp>
    </p:spTree>
    <p:extLst>
      <p:ext uri="{BB962C8B-B14F-4D97-AF65-F5344CB8AC3E}">
        <p14:creationId xmlns:p14="http://schemas.microsoft.com/office/powerpoint/2010/main" val="331284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0BFC1-CCE3-F360-3B1D-8D4C056F6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Text Placeholder 3">
            <a:extLst>
              <a:ext uri="{FF2B5EF4-FFF2-40B4-BE49-F238E27FC236}">
                <a16:creationId xmlns:a16="http://schemas.microsoft.com/office/drawing/2014/main" id="{71382CBE-8A63-43A4-5E23-93CA28E10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800" b="1">
                <a:latin typeface="Calibri"/>
                <a:ea typeface="Calibri"/>
                <a:cs typeface="Times New Roman"/>
              </a:rPr>
              <a:t>For det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første</a:t>
            </a:r>
            <a:r>
              <a:rPr lang="en-US" sz="1800" b="1">
                <a:latin typeface="Calibri"/>
                <a:ea typeface="Calibri"/>
                <a:cs typeface="Times New Roman"/>
              </a:rPr>
              <a:t> ser vi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ofte</a:t>
            </a:r>
            <a:r>
              <a:rPr lang="en-US" sz="1800" b="1">
                <a:latin typeface="Calibri"/>
                <a:ea typeface="Calibri"/>
                <a:cs typeface="Times New Roman"/>
              </a:rPr>
              <a:t>, at den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ældste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søskende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får</a:t>
            </a:r>
            <a:r>
              <a:rPr lang="en-US" sz="1800" b="1">
                <a:latin typeface="Calibri"/>
                <a:ea typeface="Calibri"/>
                <a:cs typeface="Times New Roman"/>
              </a:rPr>
              <a:t> et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stort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ansvar</a:t>
            </a:r>
            <a:r>
              <a:rPr lang="en-US" sz="1800" b="1">
                <a:latin typeface="Calibri"/>
                <a:ea typeface="Calibri"/>
                <a:cs typeface="Times New Roman"/>
              </a:rPr>
              <a:t>. De er de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første</a:t>
            </a:r>
            <a:r>
              <a:rPr lang="en-US" sz="1800" b="1">
                <a:latin typeface="Calibri"/>
                <a:ea typeface="Calibri"/>
                <a:cs typeface="Times New Roman"/>
              </a:rPr>
              <a:t>, der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skal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prøve</a:t>
            </a:r>
            <a:r>
              <a:rPr lang="en-US" sz="1800" b="1">
                <a:latin typeface="Calibri"/>
                <a:ea typeface="Calibri"/>
                <a:cs typeface="Times New Roman"/>
              </a:rPr>
              <a:t> ting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af</a:t>
            </a:r>
            <a:r>
              <a:rPr lang="en-US" sz="1800" b="1">
                <a:latin typeface="Calibri"/>
                <a:ea typeface="Calibri"/>
                <a:cs typeface="Times New Roman"/>
              </a:rPr>
              <a:t>,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og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forældrene</a:t>
            </a:r>
            <a:r>
              <a:rPr lang="en-US" sz="1800" b="1">
                <a:latin typeface="Calibri"/>
                <a:ea typeface="Calibri"/>
                <a:cs typeface="Times New Roman"/>
              </a:rPr>
              <a:t> stiller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ofte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højere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krav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til</a:t>
            </a:r>
            <a:r>
              <a:rPr lang="en-US" sz="1800" b="1">
                <a:latin typeface="Calibri"/>
                <a:ea typeface="Calibri"/>
                <a:cs typeface="Times New Roman"/>
              </a:rPr>
              <a:t> dem.</a:t>
            </a:r>
            <a:endParaRPr lang="en-US" sz="1800" b="1">
              <a:ea typeface="Calibri"/>
            </a:endParaRPr>
          </a:p>
          <a:p>
            <a:r>
              <a:rPr lang="en-US" sz="1800" b="1" err="1">
                <a:latin typeface="Calibri"/>
                <a:ea typeface="Calibri"/>
                <a:cs typeface="Times New Roman"/>
              </a:rPr>
              <a:t>Derfor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bliver</a:t>
            </a:r>
            <a:r>
              <a:rPr lang="en-US" sz="1800" b="1">
                <a:latin typeface="Calibri"/>
                <a:ea typeface="Calibri"/>
                <a:cs typeface="Times New Roman"/>
              </a:rPr>
              <a:t> de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ældste</a:t>
            </a:r>
            <a:r>
              <a:rPr lang="en-US" sz="1800" b="1">
                <a:latin typeface="Calibri"/>
                <a:ea typeface="Calibri"/>
                <a:cs typeface="Times New Roman"/>
              </a:rPr>
              <a:t> tit mere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pligtopfyldende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og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selvstændige</a:t>
            </a:r>
            <a:r>
              <a:rPr lang="en-US" sz="1800" b="1">
                <a:latin typeface="Calibri"/>
                <a:ea typeface="Calibri"/>
                <a:cs typeface="Times New Roman"/>
              </a:rPr>
              <a:t>. Men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samtidig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kan</a:t>
            </a:r>
            <a:r>
              <a:rPr lang="en-US" sz="1800" b="1">
                <a:latin typeface="Calibri"/>
                <a:ea typeface="Calibri"/>
                <a:cs typeface="Times New Roman"/>
              </a:rPr>
              <a:t> de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også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føle</a:t>
            </a:r>
            <a:r>
              <a:rPr lang="en-US" sz="1800" b="1">
                <a:latin typeface="Calibri"/>
                <a:ea typeface="Calibri"/>
                <a:cs typeface="Times New Roman"/>
              </a:rPr>
              <a:t> et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større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pres</a:t>
            </a:r>
            <a:r>
              <a:rPr lang="en-US" sz="1800" b="1">
                <a:latin typeface="Calibri"/>
                <a:ea typeface="Calibri"/>
                <a:cs typeface="Times New Roman"/>
              </a:rPr>
              <a:t>,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fordi</a:t>
            </a:r>
            <a:r>
              <a:rPr lang="en-US" sz="1800" b="1">
                <a:latin typeface="Calibri"/>
                <a:ea typeface="Calibri"/>
                <a:cs typeface="Times New Roman"/>
              </a:rPr>
              <a:t> de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altid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skal</a:t>
            </a:r>
            <a:r>
              <a:rPr lang="en-US" sz="1800" b="1">
                <a:latin typeface="Calibri"/>
                <a:ea typeface="Calibri"/>
                <a:cs typeface="Times New Roman"/>
              </a:rPr>
              <a:t> "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gå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forrest</a:t>
            </a:r>
            <a:r>
              <a:rPr lang="en-US" sz="1800" b="1">
                <a:latin typeface="Calibri"/>
                <a:ea typeface="Calibri"/>
                <a:cs typeface="Times New Roman"/>
              </a:rPr>
              <a:t>". For det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andet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kan</a:t>
            </a:r>
            <a:r>
              <a:rPr lang="en-US" sz="1800" b="1">
                <a:latin typeface="Calibri"/>
                <a:ea typeface="Calibri"/>
                <a:cs typeface="Times New Roman"/>
              </a:rPr>
              <a:t> den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yngste</a:t>
            </a:r>
            <a:r>
              <a:rPr lang="en-US" sz="1800" b="1">
                <a:latin typeface="Calibri"/>
                <a:ea typeface="Calibri"/>
                <a:cs typeface="Times New Roman"/>
              </a:rPr>
              <a:t> barn have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en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helt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anden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rolle</a:t>
            </a:r>
            <a:r>
              <a:rPr lang="en-US" sz="1800" b="1">
                <a:latin typeface="Calibri"/>
                <a:ea typeface="Calibri"/>
                <a:cs typeface="Times New Roman"/>
              </a:rPr>
              <a:t>. Often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bliver</a:t>
            </a:r>
            <a:r>
              <a:rPr lang="en-US" sz="1800" b="1">
                <a:latin typeface="Calibri"/>
                <a:ea typeface="Calibri"/>
                <a:cs typeface="Times New Roman"/>
              </a:rPr>
              <a:t> de set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som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familiens</a:t>
            </a:r>
            <a:r>
              <a:rPr lang="en-US" sz="1800" b="1">
                <a:latin typeface="Calibri"/>
                <a:ea typeface="Calibri"/>
                <a:cs typeface="Times New Roman"/>
              </a:rPr>
              <a:t> "Iille",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og</a:t>
            </a:r>
            <a:r>
              <a:rPr lang="en-US" sz="1800" b="1">
                <a:latin typeface="Calibri"/>
                <a:ea typeface="Calibri"/>
                <a:cs typeface="Times New Roman"/>
              </a:rPr>
              <a:t> de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får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måske</a:t>
            </a:r>
            <a:r>
              <a:rPr lang="en-US" sz="1800" b="1">
                <a:latin typeface="Calibri"/>
                <a:ea typeface="Calibri"/>
                <a:cs typeface="Times New Roman"/>
              </a:rPr>
              <a:t> mere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frihed</a:t>
            </a:r>
            <a:r>
              <a:rPr lang="en-US" sz="1800" b="1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eller</a:t>
            </a:r>
            <a:r>
              <a:rPr lang="en-US" sz="1800" b="1">
                <a:latin typeface="Calibri"/>
                <a:ea typeface="Calibri"/>
                <a:cs typeface="Times New Roman"/>
              </a:rPr>
              <a:t> mere </a:t>
            </a:r>
            <a:r>
              <a:rPr lang="en-US" sz="1800" b="1" err="1">
                <a:latin typeface="Calibri"/>
                <a:ea typeface="Calibri"/>
                <a:cs typeface="Times New Roman"/>
              </a:rPr>
              <a:t>opmærksomhed</a:t>
            </a:r>
            <a:r>
              <a:rPr lang="en-US" sz="1800" b="1">
                <a:latin typeface="Calibri"/>
                <a:ea typeface="Calibri"/>
                <a:cs typeface="Times New Roman"/>
              </a:rPr>
              <a:t>.</a:t>
            </a:r>
            <a:endParaRPr lang="en-US" sz="1800" b="1">
              <a:ea typeface="Calibri"/>
            </a:endParaRPr>
          </a:p>
        </p:txBody>
      </p:sp>
      <p:sp>
        <p:nvSpPr>
          <p:cNvPr id="37893" name="Espace réservé du numéro de diapositive 7">
            <a:extLst>
              <a:ext uri="{FF2B5EF4-FFF2-40B4-BE49-F238E27FC236}">
                <a16:creationId xmlns:a16="http://schemas.microsoft.com/office/drawing/2014/main" id="{405476FE-980B-1E32-C9C8-C4F052E51C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629650" y="6580188"/>
            <a:ext cx="514350" cy="277812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17EC29B5-8963-4D11-B21A-2FF048C9CB9B}" type="slidenum">
              <a:rPr lang="fr-BE"/>
              <a:pPr fontAlgn="base">
                <a:spcBef>
                  <a:spcPct val="0"/>
                </a:spcBef>
                <a:spcAft>
                  <a:spcPts val="600"/>
                </a:spcAft>
              </a:pPr>
              <a:t>9</a:t>
            </a:fld>
            <a:endParaRPr lang="fr-BE"/>
          </a:p>
        </p:txBody>
      </p:sp>
      <p:sp>
        <p:nvSpPr>
          <p:cNvPr id="37894" name="Espace réservé du pied de page 8">
            <a:extLst>
              <a:ext uri="{FF2B5EF4-FFF2-40B4-BE49-F238E27FC236}">
                <a16:creationId xmlns:a16="http://schemas.microsoft.com/office/drawing/2014/main" id="{B7D47229-7AA3-AD0E-A9B5-9657D975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28850" y="6581775"/>
            <a:ext cx="6400800" cy="276225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fr-BE"/>
              <a:t>Van Ceulebroeck Peggy|     Service Nord/ FTI/EII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AF0FB6-9F15-6DFF-00C2-F15E2C617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2138" y="273050"/>
            <a:ext cx="4497573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653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C42"/>
      </a:accent2>
      <a:accent3>
        <a:srgbClr val="A5A5A5"/>
      </a:accent3>
      <a:accent4>
        <a:srgbClr val="94CD7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92500" lnSpcReduction="10000"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11B283297CD4296F6DF1415D806B9" ma:contentTypeVersion="12" ma:contentTypeDescription="Crée un document." ma:contentTypeScope="" ma:versionID="7e43c1761d58e630b0a1d0d424227bcb">
  <xsd:schema xmlns:xsd="http://www.w3.org/2001/XMLSchema" xmlns:xs="http://www.w3.org/2001/XMLSchema" xmlns:p="http://schemas.microsoft.com/office/2006/metadata/properties" xmlns:ns2="4c37e3b7-952b-40d8-a23c-de1ffe75886c" xmlns:ns3="d17d6fa5-62ed-440d-9e4a-55e025b9dcf0" targetNamespace="http://schemas.microsoft.com/office/2006/metadata/properties" ma:root="true" ma:fieldsID="674c35db38f3b1d05136d0b53896aef8" ns2:_="" ns3:_="">
    <xsd:import namespace="4c37e3b7-952b-40d8-a23c-de1ffe75886c"/>
    <xsd:import namespace="d17d6fa5-62ed-440d-9e4a-55e025b9d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7e3b7-952b-40d8-a23c-de1ffe758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9011953a-c381-489f-99f2-2153285bf2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d6fa5-62ed-440d-9e4a-55e025b9dcf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a81a97c-b8cd-4a6b-9f8e-734b89d77f37}" ma:internalName="TaxCatchAll" ma:showField="CatchAllData" ma:web="d17d6fa5-62ed-440d-9e4a-55e025b9dc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CatchAll xmlns="d17d6fa5-62ed-440d-9e4a-55e025b9dcf0" xsi:nil="true"/>
    <lcf76f155ced4ddcb4097134ff3c332f xmlns="4c37e3b7-952b-40d8-a23c-de1ffe75886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41E80E-2D6B-41E7-A8DB-8A5FA51449F4}">
  <ds:schemaRefs>
    <ds:schemaRef ds:uri="4c37e3b7-952b-40d8-a23c-de1ffe75886c"/>
    <ds:schemaRef ds:uri="d17d6fa5-62ed-440d-9e4a-55e025b9dc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3C7A6F4-DD02-4C22-9383-E495BB5ECF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58CF43-BFFC-4B74-8E0D-3313BB336CC3}">
  <ds:schemaRefs>
    <ds:schemaRef ds:uri="4c37e3b7-952b-40d8-a23c-de1ffe75886c"/>
    <ds:schemaRef ds:uri="d17d6fa5-62ed-440d-9e4a-55e025b9dc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Thème Office</vt:lpstr>
      <vt:lpstr>Studying interpretation in Mons</vt:lpstr>
      <vt:lpstr>Introduction</vt:lpstr>
      <vt:lpstr>Curriculum: general organisation</vt:lpstr>
      <vt:lpstr>Curriculum: general organisation</vt:lpstr>
      <vt:lpstr>Master degree in interpretation </vt:lpstr>
      <vt:lpstr>Pedagogical strategies</vt:lpstr>
      <vt:lpstr>Note-taking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Interpreting from one language to another</vt:lpstr>
    </vt:vector>
  </TitlesOfParts>
  <Company>Faculte Polytechnique de Mons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l’exposé</dc:title>
  <dc:creator/>
  <cp:revision>12</cp:revision>
  <dcterms:created xsi:type="dcterms:W3CDTF">2009-06-17T14:08:01Z</dcterms:created>
  <dcterms:modified xsi:type="dcterms:W3CDTF">2025-10-25T15:02:05Z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mage">
    <vt:lpwstr/>
  </property>
  <property fmtid="{D5CDD505-2E9C-101B-9397-08002B2CF9AE}" pid="3" name="ContentTypeId">
    <vt:lpwstr>0x01010007F11B283297CD4296F6DF1415D806B9</vt:lpwstr>
  </property>
  <property fmtid="{D5CDD505-2E9C-101B-9397-08002B2CF9AE}" pid="4" name="Order">
    <vt:r8>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</Properties>
</file>